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35" r:id="rId4"/>
    <p:sldId id="329" r:id="rId5"/>
    <p:sldId id="257" r:id="rId6"/>
    <p:sldId id="331" r:id="rId7"/>
    <p:sldId id="330" r:id="rId8"/>
    <p:sldId id="260" r:id="rId9"/>
    <p:sldId id="261" r:id="rId10"/>
    <p:sldId id="332" r:id="rId11"/>
    <p:sldId id="333" r:id="rId12"/>
    <p:sldId id="327" r:id="rId13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ADB"/>
    <a:srgbClr val="E30066"/>
    <a:srgbClr val="57818C"/>
    <a:srgbClr val="D90161"/>
    <a:srgbClr val="FD7F19"/>
    <a:srgbClr val="537C86"/>
    <a:srgbClr val="D1DC1A"/>
    <a:srgbClr val="7BBD31"/>
    <a:srgbClr val="B9B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4326"/>
  </p:normalViewPr>
  <p:slideViewPr>
    <p:cSldViewPr snapToGrid="0" snapToObjects="1">
      <p:cViewPr varScale="1">
        <p:scale>
          <a:sx n="30" d="100"/>
          <a:sy n="30" d="100"/>
        </p:scale>
        <p:origin x="595" y="4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18"/>
  <c:chart>
    <c:title>
      <c:tx>
        <c:rich>
          <a:bodyPr rot="0"/>
          <a:lstStyle/>
          <a:p>
            <a:pPr lvl="0"/>
            <a:endParaRPr lang="it-IT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5D328"/>
            </a:solidFill>
            <a:ln w="19050" cap="flat">
              <a:noFill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26-48ED-8064-B3109660CE6C}"/>
              </c:ext>
            </c:extLst>
          </c:dPt>
          <c:dPt>
            <c:idx val="1"/>
            <c:bubble3D val="0"/>
            <c:spPr>
              <a:solidFill>
                <a:srgbClr val="55677D">
                  <a:alpha val="10000"/>
                </a:srgbClr>
              </a:solidFill>
              <a:ln w="19050" cap="flat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26-48ED-8064-B3109660CE6C}"/>
              </c:ext>
            </c:extLst>
          </c:dPt>
          <c:dPt>
            <c:idx val="2"/>
            <c:bubble3D val="0"/>
            <c:spPr>
              <a:solidFill>
                <a:srgbClr val="AAC56C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26-48ED-8064-B3109660CE6C}"/>
              </c:ext>
            </c:extLst>
          </c:dPt>
          <c:dPt>
            <c:idx val="3"/>
            <c:bubble3D val="0"/>
            <c:spPr>
              <a:solidFill>
                <a:srgbClr val="F7AB1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326-48ED-8064-B3109660CE6C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26-48ED-8064-B3109660C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18"/>
  <c:chart>
    <c:title>
      <c:tx>
        <c:rich>
          <a:bodyPr rot="0"/>
          <a:lstStyle/>
          <a:p>
            <a:pPr lvl="0"/>
            <a:endParaRPr lang="it-IT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Projects</c:v>
                </c:pt>
              </c:strCache>
            </c:strRef>
          </c:tx>
          <c:spPr>
            <a:solidFill>
              <a:srgbClr val="CD4E38"/>
            </a:solidFill>
            <a:ln w="19050" cap="flat">
              <a:noFill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20F-487E-9ABB-34090D09F4A6}"/>
              </c:ext>
            </c:extLst>
          </c:dPt>
          <c:dPt>
            <c:idx val="1"/>
            <c:bubble3D val="0"/>
            <c:spPr>
              <a:solidFill>
                <a:srgbClr val="55677D">
                  <a:alpha val="10000"/>
                </a:srgbClr>
              </a:solidFill>
              <a:ln w="19050" cap="flat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20F-487E-9ABB-34090D09F4A6}"/>
              </c:ext>
            </c:extLst>
          </c:dPt>
          <c:dPt>
            <c:idx val="2"/>
            <c:bubble3D val="0"/>
            <c:spPr>
              <a:solidFill>
                <a:srgbClr val="AAC56C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20F-487E-9ABB-34090D09F4A6}"/>
              </c:ext>
            </c:extLst>
          </c:dPt>
          <c:dPt>
            <c:idx val="3"/>
            <c:bubble3D val="0"/>
            <c:spPr>
              <a:solidFill>
                <a:srgbClr val="F7AB1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20F-487E-9ABB-34090D09F4A6}"/>
              </c:ext>
            </c:extLst>
          </c:dPt>
          <c:cat>
            <c:strRef>
              <c:f>Sheet1!$B$1:$C$1</c:f>
              <c:strCache>
                <c:ptCount val="2"/>
                <c:pt idx="0">
                  <c:v>Standard Procurement</c:v>
                </c:pt>
                <c:pt idx="1">
                  <c:v>PPP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0F-487E-9ABB-34090D09F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94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BF20F7A-EED4-44BE-9572-FB0905613A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89FA4C0-0CB7-40A9-BEFE-9A0308F829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8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89FA4C0-0CB7-40A9-BEFE-9A0308F829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6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68E9800-6118-42E7-BE99-C6B9B085A39F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107646F3-50E5-4D77-84CA-E51483E9716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69B53626-AD7A-4C6B-8ED4-296073055608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193C5DA-686E-4090-B749-C1C5313B7B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1pPr>
      <a:lvl2pPr indent="2286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2pPr>
      <a:lvl3pPr indent="4572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3pPr>
      <a:lvl4pPr indent="6858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4pPr>
      <a:lvl5pPr indent="9144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5pPr>
      <a:lvl6pPr indent="11430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6pPr>
      <a:lvl7pPr indent="13716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7pPr>
      <a:lvl8pPr indent="16002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8pPr>
      <a:lvl9pPr indent="1828800">
        <a:lnSpc>
          <a:spcPct val="90000"/>
        </a:lnSpc>
        <a:defRPr sz="8800">
          <a:uFill>
            <a:solidFill/>
          </a:uFill>
          <a:latin typeface="Source Sans Pro Light"/>
          <a:ea typeface="Source Sans Pro Light"/>
          <a:cs typeface="Source Sans Pro Light"/>
          <a:sym typeface="Source Sans Pro Light"/>
        </a:defRPr>
      </a:lvl9pPr>
    </p:titleStyle>
    <p:bodyStyle>
      <a:lvl1pPr marL="457200" indent="-457200">
        <a:lnSpc>
          <a:spcPct val="90000"/>
        </a:lnSpc>
        <a:spcBef>
          <a:spcPts val="1000"/>
        </a:spcBef>
        <a:buClr>
          <a:srgbClr val="000000"/>
        </a:buClr>
        <a:buSzPct val="100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990600" indent="-533400">
        <a:lnSpc>
          <a:spcPct val="90000"/>
        </a:lnSpc>
        <a:spcBef>
          <a:spcPts val="1000"/>
        </a:spcBef>
        <a:buClr>
          <a:srgbClr val="000000"/>
        </a:buClr>
        <a:buSzPct val="100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554479" indent="-640079">
        <a:lnSpc>
          <a:spcPct val="90000"/>
        </a:lnSpc>
        <a:spcBef>
          <a:spcPts val="1000"/>
        </a:spcBef>
        <a:buClr>
          <a:srgbClr val="000000"/>
        </a:buClr>
        <a:buSzPct val="100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2082800" indent="-711200">
        <a:lnSpc>
          <a:spcPct val="90000"/>
        </a:lnSpc>
        <a:spcBef>
          <a:spcPts val="1000"/>
        </a:spcBef>
        <a:buClr>
          <a:srgbClr val="000000"/>
        </a:buClr>
        <a:buSzPct val="100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540000" indent="-711200">
        <a:lnSpc>
          <a:spcPct val="90000"/>
        </a:lnSpc>
        <a:spcBef>
          <a:spcPts val="1000"/>
        </a:spcBef>
        <a:buClr>
          <a:srgbClr val="000000"/>
        </a:buClr>
        <a:buSzPct val="100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4229100" indent="-1778000">
        <a:lnSpc>
          <a:spcPct val="90000"/>
        </a:lnSpc>
        <a:spcBef>
          <a:spcPts val="1000"/>
        </a:spcBef>
        <a:buClr>
          <a:srgbClr val="000000"/>
        </a:buClr>
        <a:buSzPct val="171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4584700" indent="-1778000">
        <a:lnSpc>
          <a:spcPct val="90000"/>
        </a:lnSpc>
        <a:spcBef>
          <a:spcPts val="1000"/>
        </a:spcBef>
        <a:buClr>
          <a:srgbClr val="000000"/>
        </a:buClr>
        <a:buSzPct val="171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4940300" indent="-1778000">
        <a:lnSpc>
          <a:spcPct val="90000"/>
        </a:lnSpc>
        <a:spcBef>
          <a:spcPts val="1000"/>
        </a:spcBef>
        <a:buClr>
          <a:srgbClr val="000000"/>
        </a:buClr>
        <a:buSzPct val="171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5295900" indent="-1778000">
        <a:lnSpc>
          <a:spcPct val="90000"/>
        </a:lnSpc>
        <a:spcBef>
          <a:spcPts val="1000"/>
        </a:spcBef>
        <a:buClr>
          <a:srgbClr val="000000"/>
        </a:buClr>
        <a:buSzPct val="171000"/>
        <a:buFont typeface="Arial"/>
        <a:buChar char="•"/>
        <a:defRPr sz="56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1pPr>
      <a:lvl2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2pPr>
      <a:lvl3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3pPr>
      <a:lvl4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4pPr>
      <a:lvl5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5pPr>
      <a:lvl6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6pPr>
      <a:lvl7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7pPr>
      <a:lvl8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8pPr>
      <a:lvl9pPr algn="r">
        <a:defRPr sz="2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1123"/>
            </a:gs>
            <a:gs pos="100000">
              <a:srgbClr val="53585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482651" y="9379006"/>
            <a:ext cx="2604543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lvl="0" algn="l" defTabSz="914400">
              <a:buClr>
                <a:srgbClr val="000000"/>
              </a:buClr>
              <a:defRPr sz="3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11540066" y="11826049"/>
            <a:ext cx="1303868" cy="1303868"/>
            <a:chOff x="0" y="0"/>
            <a:chExt cx="1303866" cy="1303866"/>
          </a:xfrm>
        </p:grpSpPr>
        <p:sp>
          <p:nvSpPr>
            <p:cNvPr id="9" name="Shape 9"/>
            <p:cNvSpPr/>
            <p:nvPr/>
          </p:nvSpPr>
          <p:spPr>
            <a:xfrm flipH="1">
              <a:off x="651933" y="344731"/>
              <a:ext cx="1" cy="614405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buClr>
                  <a:srgbClr val="000000"/>
                </a:buClr>
                <a:defRPr sz="36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0"/>
              <a:ext cx="1303867" cy="130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lvl="0" algn="l" defTabSz="914400">
                <a:buClr>
                  <a:srgbClr val="000000"/>
                </a:buClr>
                <a:defRPr sz="36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" name="Shape 12"/>
          <p:cNvSpPr/>
          <p:nvPr/>
        </p:nvSpPr>
        <p:spPr>
          <a:xfrm>
            <a:off x="-48793" y="5774997"/>
            <a:ext cx="24384003" cy="1549401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defTabSz="914400">
              <a:buClr>
                <a:srgbClr val="929292"/>
              </a:buClr>
              <a:buFont typeface="Source Sans Pro Light"/>
              <a:defRPr sz="900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90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SOURCE</a:t>
            </a:r>
            <a:endParaRPr sz="9000" dirty="0">
              <a:solidFill>
                <a:srgbClr val="FFFFF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" y="7425765"/>
            <a:ext cx="24555386" cy="2000548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defTabSz="914400">
              <a:buClr>
                <a:srgbClr val="B5B5B5"/>
              </a:buClr>
              <a:buFont typeface="Source Sans Pro Light"/>
              <a:defRPr sz="8600">
                <a:solidFill>
                  <a:srgbClr val="EC5D57"/>
                </a:solidFill>
                <a:uFill>
                  <a:solidFill/>
                </a:u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r>
              <a:rPr lang="en-GB" sz="4000" dirty="0">
                <a:solidFill>
                  <a:srgbClr val="259ADB"/>
                </a:solidFill>
              </a:rPr>
              <a:t>WELL-PREPARED PROJECTS</a:t>
            </a:r>
          </a:p>
          <a:p>
            <a:r>
              <a:rPr lang="en-GB" sz="4000" b="1" dirty="0">
                <a:solidFill>
                  <a:srgbClr val="259ADB"/>
                </a:solidFill>
              </a:rPr>
              <a:t> </a:t>
            </a:r>
            <a:endParaRPr lang="en-GB" sz="4000" dirty="0">
              <a:solidFill>
                <a:srgbClr val="259ADB"/>
              </a:solidFill>
            </a:endParaRPr>
          </a:p>
          <a:p>
            <a:r>
              <a:rPr lang="en-GB" sz="4000" dirty="0">
                <a:solidFill>
                  <a:srgbClr val="259ADB"/>
                </a:solidFill>
              </a:rPr>
              <a:t>INNOVATING IN THE DIGITAL AGE TO CHANGE THE WAY INFRASTRUCTURE IS DEVELOPED </a:t>
            </a:r>
          </a:p>
        </p:txBody>
      </p:sp>
      <p:sp>
        <p:nvSpPr>
          <p:cNvPr id="14" name="Shape 14"/>
          <p:cNvSpPr/>
          <p:nvPr/>
        </p:nvSpPr>
        <p:spPr>
          <a:xfrm flipV="1">
            <a:off x="0" y="4855130"/>
            <a:ext cx="24384000" cy="0"/>
          </a:xfrm>
          <a:prstGeom prst="line">
            <a:avLst/>
          </a:prstGeom>
          <a:ln w="2540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lvl="0" algn="l" defTabSz="914400">
              <a:buClr>
                <a:srgbClr val="000000"/>
              </a:buClr>
              <a:defRPr sz="3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" name="Picture 3" descr="C:\Users\rupert.prescot\Desktop\SIF\Images\Infrastructurep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42312" b="23194"/>
          <a:stretch/>
        </p:blipFill>
        <p:spPr bwMode="auto">
          <a:xfrm>
            <a:off x="0" y="5896"/>
            <a:ext cx="24368165" cy="47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9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99"/>
                            </p:stCondLst>
                            <p:childTnLst>
                              <p:par>
                                <p:cTn id="24" presetID="37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 advAuto="0"/>
      <p:bldP spid="11" grpId="6" animBg="1" advAuto="0"/>
      <p:bldP spid="12" grpId="0" animBg="1"/>
      <p:bldP spid="13" grpId="4" animBg="1" advAuto="0"/>
      <p:bldP spid="14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82" y="0"/>
            <a:ext cx="20119014" cy="134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25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05" y="-38503"/>
            <a:ext cx="18976890" cy="137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85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1" y="-369330"/>
            <a:ext cx="3693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52801" y="-64530"/>
            <a:ext cx="3693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93632" y="8730209"/>
            <a:ext cx="11196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en-GB" sz="3200"/>
              <a:t> </a:t>
            </a:r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Infrastructure Foundation </a:t>
            </a:r>
          </a:p>
          <a:p>
            <a:pPr algn="ctr"/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avenue Henri-Dunant </a:t>
            </a:r>
          </a:p>
          <a:p>
            <a:pPr algn="ctr"/>
            <a:r>
              <a:rPr lang="en-GB" sz="3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1205 Geneva, Switzerland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9743728" y="1128364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support@sif-source.org</a:t>
            </a:r>
            <a:endParaRPr lang="en-GB" sz="32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77" y="5359400"/>
            <a:ext cx="8942548" cy="18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819795" y="1266646"/>
            <a:ext cx="13138344" cy="1231106"/>
          </a:xfrm>
          <a:prstGeom prst="rect">
            <a:avLst/>
          </a:prstGeom>
          <a:noFill/>
          <a:ln w="25400" cap="rnd">
            <a:noFill/>
            <a:round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numCol="1" anchor="t">
            <a:spAutoFit/>
          </a:bodyPr>
          <a:lstStyle>
            <a:lvl1pPr defTabSz="914400">
              <a:buClr>
                <a:srgbClr val="929292"/>
              </a:buClr>
              <a:buFont typeface="Source Sans Pro Light"/>
              <a:defRPr sz="700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GB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SOURCE </a:t>
            </a:r>
            <a:r>
              <a:rPr lang="mr-IN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–</a:t>
            </a:r>
            <a:r>
              <a:rPr lang="en-GB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 Added Values</a:t>
            </a:r>
            <a:endParaRPr sz="7000" b="1" dirty="0">
              <a:solidFill>
                <a:srgbClr val="53585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-1122"/>
            <a:ext cx="24409402" cy="779374"/>
          </a:xfrm>
          <a:prstGeom prst="rect">
            <a:avLst/>
          </a:prstGeom>
          <a:solidFill>
            <a:srgbClr val="2D3845">
              <a:alpha val="90000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lvl="0" defTabSz="914400">
              <a:buClr>
                <a:srgbClr val="FFFFFF"/>
              </a:buCl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558B361-0BCC-4C5A-85B1-E93D107F2056}"/>
              </a:ext>
            </a:extLst>
          </p:cNvPr>
          <p:cNvSpPr txBox="1">
            <a:spLocks/>
          </p:cNvSpPr>
          <p:nvPr/>
        </p:nvSpPr>
        <p:spPr>
          <a:xfrm>
            <a:off x="819795" y="2986146"/>
            <a:ext cx="21062009" cy="8301811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  <a:lvl6pPr marL="42291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 marL="45847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 marL="49403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 marL="52959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defTabSz="914400">
              <a:lnSpc>
                <a:spcPct val="120000"/>
              </a:lnSpc>
            </a:pPr>
            <a:r>
              <a:rPr lang="en-GB" sz="3600" b="1" i="1" dirty="0"/>
              <a:t>SOURCE brings to its users the following benefits</a:t>
            </a:r>
            <a:endParaRPr lang="en-GB" sz="3600" b="1" dirty="0"/>
          </a:p>
          <a:p>
            <a:pPr algn="l" defTabSz="914400">
              <a:lnSpc>
                <a:spcPct val="120000"/>
              </a:lnSpc>
            </a:pPr>
            <a:r>
              <a:rPr lang="en-GB" sz="3600" b="1" dirty="0"/>
              <a:t>Well-prepared project: </a:t>
            </a:r>
            <a:r>
              <a:rPr lang="en-GB" sz="3600" dirty="0"/>
              <a:t>The project preparation process is supported by a standardised project definition template resulting from an advanced selection of best international practices.  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 dirty="0"/>
              <a:t>Enhanced project management: </a:t>
            </a:r>
            <a:r>
              <a:rPr lang="en-GB" sz="3600" dirty="0"/>
              <a:t>The platform ensures robust data from the outset and supports the decision-making by project managers by streamlining the collection, aggregation and display of critical information provided by the users.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 dirty="0"/>
              <a:t>Interactive sharing and access: </a:t>
            </a:r>
            <a:r>
              <a:rPr lang="en-GB" sz="3600" dirty="0"/>
              <a:t>Supports collection of data and sharing of information and real-time access to the project platform through an interactive interface.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 dirty="0"/>
              <a:t>Fostering project outreach: </a:t>
            </a:r>
            <a:r>
              <a:rPr lang="en-GB" sz="3600" dirty="0"/>
              <a:t>Well-prepared quality label supports the engagement with the project stakeholders i.e. project preparation pipelines, IFIs, private sector, etc.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 dirty="0"/>
              <a:t>Fostering project financing: </a:t>
            </a:r>
            <a:r>
              <a:rPr lang="en-GB" sz="3600" dirty="0"/>
              <a:t>Project development is supported by informing on project eligibility to private and public financing facilities.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153754" y="1297852"/>
            <a:ext cx="13138344" cy="1231106"/>
          </a:xfrm>
          <a:prstGeom prst="rect">
            <a:avLst/>
          </a:prstGeom>
          <a:noFill/>
          <a:ln w="25400" cap="rnd">
            <a:noFill/>
            <a:round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numCol="1" anchor="t">
            <a:spAutoFit/>
          </a:bodyPr>
          <a:lstStyle>
            <a:lvl1pPr defTabSz="914400">
              <a:buClr>
                <a:srgbClr val="929292"/>
              </a:buClr>
              <a:buFont typeface="Source Sans Pro Light"/>
              <a:defRPr sz="700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  <a:uFillTx/>
              </a:defRPr>
            </a:pPr>
            <a:r>
              <a:rPr lang="en-GB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SOURCE </a:t>
            </a:r>
            <a:r>
              <a:rPr lang="mr-IN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–</a:t>
            </a:r>
            <a:r>
              <a:rPr lang="en-GB" sz="7000" b="1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rPr>
              <a:t> Added Values</a:t>
            </a:r>
            <a:endParaRPr sz="7000" b="1" dirty="0">
              <a:solidFill>
                <a:srgbClr val="53585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-1122"/>
            <a:ext cx="24409402" cy="779374"/>
          </a:xfrm>
          <a:prstGeom prst="rect">
            <a:avLst/>
          </a:prstGeom>
          <a:solidFill>
            <a:srgbClr val="2D3845">
              <a:alpha val="90000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lvl="0" defTabSz="914400">
              <a:buClr>
                <a:srgbClr val="FFFFFF"/>
              </a:buCl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9294" y="3048558"/>
            <a:ext cx="18389309" cy="478508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  <a:lvl6pPr marL="42291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6pPr>
            <a:lvl7pPr marL="45847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7pPr>
            <a:lvl8pPr marL="49403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8pPr>
            <a:lvl9pPr marL="5295900" indent="-17780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71000"/>
              <a:buFont typeface="Arial"/>
              <a:buChar char="•"/>
              <a:defRPr sz="5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defTabSz="914400">
              <a:lnSpc>
                <a:spcPct val="120000"/>
              </a:lnSpc>
            </a:pPr>
            <a:r>
              <a:rPr lang="en-GB" sz="3600" b="1"/>
              <a:t>Fostering project funding: </a:t>
            </a:r>
            <a:r>
              <a:rPr lang="en-GB" sz="3600"/>
              <a:t>The platform supports a government in assessing and selecting the possible options at its disposal to cover the project expense. 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/>
              <a:t>Supporting project monitoring: </a:t>
            </a:r>
            <a:r>
              <a:rPr lang="en-GB" sz="3600"/>
              <a:t>The platform supports the assessment of the project during its preparation, procurement, development and operating phases.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/>
              <a:t>Assessment of project portfolio: </a:t>
            </a:r>
            <a:r>
              <a:rPr lang="en-GB" sz="3600"/>
              <a:t>An assessment and selection of the most viable and feasible projects among a government’s project portfolio can be made through a set of reliable and advanced standardised parameters.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/>
              <a:t>Supporting project analytics: </a:t>
            </a:r>
            <a:r>
              <a:rPr lang="en-GB" sz="3600"/>
              <a:t>The platform processes data and analytics, which support the identification and assessment of trends, pipelines of projects and markets achievements, in various jurisdictions of the world.</a:t>
            </a:r>
          </a:p>
          <a:p>
            <a:pPr algn="l" defTabSz="914400">
              <a:lnSpc>
                <a:spcPct val="120000"/>
              </a:lnSpc>
            </a:pPr>
            <a:r>
              <a:rPr lang="en-GB" sz="3600" b="1"/>
              <a:t>Free support system: </a:t>
            </a:r>
            <a:r>
              <a:rPr lang="en-GB" sz="3600"/>
              <a:t>The platform is an international public good that is free for national and subnational governments to support their infrastructure project preparation capacities.    </a:t>
            </a:r>
          </a:p>
          <a:p>
            <a:pPr algn="l" defTabSz="914400"/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38637456"/>
      </p:ext>
    </p:extLst>
  </p:cSld>
  <p:clrMapOvr>
    <a:masterClrMapping/>
  </p:clrMapOvr>
  <p:transition spd="slow">
    <p:push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6756" y="3030858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0"/>
          </a:p>
        </p:txBody>
      </p:sp>
      <p:sp>
        <p:nvSpPr>
          <p:cNvPr id="12" name="Rectangle 11"/>
          <p:cNvSpPr/>
          <p:nvPr/>
        </p:nvSpPr>
        <p:spPr>
          <a:xfrm>
            <a:off x="1803940" y="4865435"/>
            <a:ext cx="6737244" cy="167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 pitchFamily="34" charset="0"/>
              </a:rPr>
              <a:t>Strategic Partners Committee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25405" y="4750202"/>
            <a:ext cx="7750172" cy="1624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 pitchFamily="34" charset="0"/>
              </a:rPr>
              <a:t>Advisory Committee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8541184" y="5703604"/>
            <a:ext cx="1942518" cy="3656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1"/>
          </p:cNvCxnSpPr>
          <p:nvPr/>
        </p:nvCxnSpPr>
        <p:spPr>
          <a:xfrm flipV="1">
            <a:off x="14230772" y="5562525"/>
            <a:ext cx="1794633" cy="1410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/>
          <p:cNvSpPr txBox="1"/>
          <p:nvPr/>
        </p:nvSpPr>
        <p:spPr>
          <a:xfrm>
            <a:off x="1984412" y="6724898"/>
            <a:ext cx="3113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Africa Investor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Carbon 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IIFCL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IMF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ISCA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KPPIP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PIDG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R20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WEF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HelveticaNeueLT Std" pitchFamily="34" charset="0"/>
              <a:cs typeface="Arial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990802" y="6490401"/>
            <a:ext cx="432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latin typeface="HelveticaNeueLT Std" pitchFamily="34" charset="0"/>
                <a:cs typeface="Arial" pitchFamily="34" charset="0"/>
              </a:rPr>
              <a:t>Executing </a:t>
            </a:r>
          </a:p>
          <a:p>
            <a:pPr algn="ctr"/>
            <a:r>
              <a:rPr lang="en-GB" sz="2400" b="1">
                <a:latin typeface="HelveticaNeueLT Std" pitchFamily="34" charset="0"/>
                <a:cs typeface="Arial" pitchFamily="34" charset="0"/>
              </a:rPr>
              <a:t>Agency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054424" y="2546052"/>
            <a:ext cx="435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  <a:cs typeface="Arial" pitchFamily="34" charset="0"/>
              </a:rPr>
              <a:t>Private Donors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15159681" y="2613421"/>
            <a:ext cx="683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itchFamily="34" charset="0"/>
                <a:cs typeface="Arial" pitchFamily="34" charset="0"/>
              </a:rPr>
              <a:t>Public Donors / Multilateral Funding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1848030" y="7552949"/>
            <a:ext cx="806836" cy="86736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6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625999" y="3030858"/>
            <a:ext cx="2271194" cy="17193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343105" y="3016851"/>
            <a:ext cx="1816576" cy="16408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4"/>
          <p:cNvSpPr txBox="1"/>
          <p:nvPr/>
        </p:nvSpPr>
        <p:spPr>
          <a:xfrm>
            <a:off x="16786693" y="6621609"/>
            <a:ext cx="31137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AfDB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AsDB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BNDES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CAF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DBSA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EBRD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IaDB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IsDB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itchFamily="34" charset="0"/>
                <a:cs typeface="Arial" pitchFamily="34" charset="0"/>
              </a:rPr>
              <a:t>WBG</a:t>
            </a:r>
          </a:p>
          <a:p>
            <a:pPr lvl="1"/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  <a:latin typeface="HelveticaNeueLT St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3089" y="711907"/>
            <a:ext cx="1641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74" y="8651866"/>
            <a:ext cx="7581393" cy="4720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604" y="8882227"/>
            <a:ext cx="1813835" cy="680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89" y="5086964"/>
            <a:ext cx="2946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-72993" y="730496"/>
            <a:ext cx="24555387" cy="1443773"/>
            <a:chOff x="0" y="0"/>
            <a:chExt cx="24555385" cy="2476377"/>
          </a:xfrm>
        </p:grpSpPr>
        <p:sp>
          <p:nvSpPr>
            <p:cNvPr id="18" name="Shape 18"/>
            <p:cNvSpPr/>
            <p:nvPr/>
          </p:nvSpPr>
          <p:spPr>
            <a:xfrm>
              <a:off x="34892" y="0"/>
              <a:ext cx="24485601" cy="223952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lvl="0" algn="l" defTabSz="914400">
                <a:buClr>
                  <a:srgbClr val="000000"/>
                </a:buClr>
                <a:defRPr sz="36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1367782"/>
              <a:ext cx="24555385" cy="1108595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B5B5B5"/>
                </a:buClr>
                <a:buFont typeface="Source Sans Pro Light"/>
                <a:defRPr sz="3200">
                  <a:solidFill>
                    <a:srgbClr val="53585F"/>
                  </a:solidFill>
                  <a:uFill>
                    <a:solidFill>
                      <a:srgbClr val="B5B5B5"/>
                    </a:solidFill>
                  </a:uFill>
                  <a:latin typeface="Sansation Light"/>
                  <a:ea typeface="Sansation Light"/>
                  <a:cs typeface="Sansation Light"/>
                  <a:sym typeface="Sansation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sz="3200" dirty="0">
                <a:solidFill>
                  <a:srgbClr val="53585F"/>
                </a:solidFill>
                <a:uFill>
                  <a:solidFill>
                    <a:srgbClr val="B5B5B5"/>
                  </a:solidFill>
                </a:uFill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70561" y="154936"/>
              <a:ext cx="24384003" cy="12446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929292"/>
                </a:buClr>
                <a:buFont typeface="Source Sans Pro Light"/>
                <a:defRPr sz="700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7000" dirty="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</a:rPr>
                <a:t>Working in Association with SIF</a:t>
              </a:r>
              <a:endParaRPr sz="7000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endParaRPr>
            </a:p>
          </p:txBody>
        </p:sp>
      </p:grpSp>
      <p:sp>
        <p:nvSpPr>
          <p:cNvPr id="59" name="Shape 59"/>
          <p:cNvSpPr/>
          <p:nvPr/>
        </p:nvSpPr>
        <p:spPr>
          <a:xfrm>
            <a:off x="0" y="-1122"/>
            <a:ext cx="24409402" cy="779374"/>
          </a:xfrm>
          <a:prstGeom prst="rect">
            <a:avLst/>
          </a:prstGeom>
          <a:solidFill>
            <a:srgbClr val="2D3845">
              <a:alpha val="90000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lvl="0" defTabSz="914400">
              <a:buClr>
                <a:srgbClr val="FFFFFF"/>
              </a:buCl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7855" b="6215"/>
          <a:stretch/>
        </p:blipFill>
        <p:spPr>
          <a:xfrm>
            <a:off x="1084519" y="2174269"/>
            <a:ext cx="21731553" cy="115894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 advAuto="0"/>
      <p:bldP spid="5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83089" y="711907"/>
            <a:ext cx="1641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SUBSECTOR TEMPLATE REVIEW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314" y="4686437"/>
            <a:ext cx="78582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Template comments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0684" y="4686437"/>
            <a:ext cx="75745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Template reviewers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96322" y="4694548"/>
            <a:ext cx="79876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Template subsectors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5326" y="6024356"/>
            <a:ext cx="33570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5500+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48784" y="5962801"/>
            <a:ext cx="2238113" cy="156966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en-GB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13345" y="5886309"/>
            <a:ext cx="1553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GB" sz="10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52876" y="140789"/>
            <a:ext cx="1252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SUBSECTOR TEMPLATES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" r="814"/>
          <a:stretch/>
        </p:blipFill>
        <p:spPr>
          <a:xfrm>
            <a:off x="3048000" y="1140249"/>
            <a:ext cx="18139144" cy="123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27634"/>
            <a:ext cx="16009407" cy="1892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04438"/>
            <a:ext cx="14855875" cy="27813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9508"/>
            <a:ext cx="14829294" cy="2781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905500"/>
            <a:ext cx="15992507" cy="1905000"/>
          </a:xfrm>
          <a:prstGeom prst="rect">
            <a:avLst/>
          </a:prstGeom>
        </p:spPr>
      </p:pic>
      <p:grpSp>
        <p:nvGrpSpPr>
          <p:cNvPr id="141" name="Group 141"/>
          <p:cNvGrpSpPr/>
          <p:nvPr/>
        </p:nvGrpSpPr>
        <p:grpSpPr>
          <a:xfrm>
            <a:off x="-85693" y="741895"/>
            <a:ext cx="24555387" cy="2239528"/>
            <a:chOff x="0" y="0"/>
            <a:chExt cx="24555385" cy="2239526"/>
          </a:xfrm>
        </p:grpSpPr>
        <p:sp>
          <p:nvSpPr>
            <p:cNvPr id="138" name="Shape 138"/>
            <p:cNvSpPr/>
            <p:nvPr/>
          </p:nvSpPr>
          <p:spPr>
            <a:xfrm>
              <a:off x="34892" y="0"/>
              <a:ext cx="24485601" cy="223952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lvl="0" algn="l" defTabSz="914400">
                <a:buClr>
                  <a:srgbClr val="000000"/>
                </a:buClr>
                <a:defRPr sz="36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1367783"/>
              <a:ext cx="24555385" cy="646330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B5B5B5"/>
                </a:buClr>
                <a:buFont typeface="Source Sans Pro Light"/>
                <a:defRPr sz="3200">
                  <a:solidFill>
                    <a:srgbClr val="53585F"/>
                  </a:solidFill>
                  <a:uFill>
                    <a:solidFill>
                      <a:srgbClr val="B5B5B5"/>
                    </a:solidFill>
                  </a:uFill>
                  <a:latin typeface="Sansation Light"/>
                  <a:ea typeface="Sansation Light"/>
                  <a:cs typeface="Sansation Light"/>
                  <a:sym typeface="Sansation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sz="3200" dirty="0">
                <a:solidFill>
                  <a:srgbClr val="53585F"/>
                </a:solidFill>
                <a:uFill>
                  <a:solidFill>
                    <a:srgbClr val="B5B5B5"/>
                  </a:solidFill>
                </a:u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0561" y="154936"/>
              <a:ext cx="24384003" cy="12446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929292"/>
                </a:buClr>
                <a:buFont typeface="Source Sans Pro Light"/>
                <a:defRPr sz="700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7000" dirty="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</a:rPr>
                <a:t>GLOBAL OUTREACH</a:t>
              </a:r>
              <a:endParaRPr sz="7000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>
            <a:off x="0" y="-1122"/>
            <a:ext cx="24409402" cy="779374"/>
          </a:xfrm>
          <a:prstGeom prst="rect">
            <a:avLst/>
          </a:prstGeom>
          <a:solidFill>
            <a:srgbClr val="2D3845">
              <a:alpha val="90000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lvl="0" defTabSz="914400">
              <a:buClr>
                <a:srgbClr val="FFFFFF"/>
              </a:buCl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860393" y="4043052"/>
            <a:ext cx="1530052" cy="1320801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algn="l" defTabSz="1600200">
              <a:buClr>
                <a:srgbClr val="999999"/>
              </a:buClr>
              <a:buFont typeface="FontAwesome"/>
              <a:def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</a:rPr>
              <a:t></a:t>
            </a:r>
          </a:p>
        </p:txBody>
      </p:sp>
      <p:sp>
        <p:nvSpPr>
          <p:cNvPr id="149" name="Shape 149"/>
          <p:cNvSpPr/>
          <p:nvPr/>
        </p:nvSpPr>
        <p:spPr>
          <a:xfrm>
            <a:off x="5860393" y="6286500"/>
            <a:ext cx="1530052" cy="1168401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algn="l" defTabSz="1600200">
              <a:buClr>
                <a:srgbClr val="999999"/>
              </a:buClr>
              <a:buFont typeface="FontAwesome"/>
              <a:defRPr sz="78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8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</a:rPr>
              <a:t></a:t>
            </a:r>
          </a:p>
        </p:txBody>
      </p:sp>
      <p:sp>
        <p:nvSpPr>
          <p:cNvPr id="151" name="Shape 151"/>
          <p:cNvSpPr/>
          <p:nvPr/>
        </p:nvSpPr>
        <p:spPr>
          <a:xfrm>
            <a:off x="5860393" y="10506694"/>
            <a:ext cx="1530052" cy="1320801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algn="l" defTabSz="1600200">
              <a:buClr>
                <a:srgbClr val="999999"/>
              </a:buClr>
              <a:buFont typeface="FontAwesome"/>
              <a:def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</a:rPr>
              <a:t></a:t>
            </a:r>
          </a:p>
        </p:txBody>
      </p:sp>
      <p:sp>
        <p:nvSpPr>
          <p:cNvPr id="152" name="Shape 152"/>
          <p:cNvSpPr/>
          <p:nvPr/>
        </p:nvSpPr>
        <p:spPr>
          <a:xfrm>
            <a:off x="913362" y="4051990"/>
            <a:ext cx="4273607" cy="1169551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algn="r" defTabSz="914400">
              <a:buClr>
                <a:srgbClr val="929292"/>
              </a:buClr>
              <a:buFont typeface="Source Sans Pro Light"/>
              <a:defRPr sz="400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66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1100+ </a:t>
            </a:r>
            <a:r>
              <a:rPr sz="66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users</a:t>
            </a:r>
          </a:p>
        </p:txBody>
      </p:sp>
      <p:sp>
        <p:nvSpPr>
          <p:cNvPr id="153" name="Shape 153"/>
          <p:cNvSpPr/>
          <p:nvPr/>
        </p:nvSpPr>
        <p:spPr>
          <a:xfrm>
            <a:off x="949317" y="6312014"/>
            <a:ext cx="4369786" cy="1077218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algn="r" defTabSz="914400">
              <a:buClr>
                <a:srgbClr val="929292"/>
              </a:buClr>
              <a:buFont typeface="Source Sans Pro Light"/>
              <a:defRPr sz="400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60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142+ projects</a:t>
            </a:r>
            <a:endParaRPr sz="6000" dirty="0">
              <a:solidFill>
                <a:srgbClr val="FFFFF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894233" y="8354519"/>
            <a:ext cx="4541308" cy="1077218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algn="r" defTabSz="914400">
              <a:buClr>
                <a:srgbClr val="929292"/>
              </a:buClr>
              <a:buFont typeface="Source Sans Pro Light"/>
              <a:defRPr sz="400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6000" dirty="0">
                <a:solidFill>
                  <a:schemeClr val="bg1"/>
                </a:solidFill>
              </a:rPr>
              <a:t>4</a:t>
            </a:r>
            <a:r>
              <a:rPr lang="en-GB" sz="6000" dirty="0">
                <a:solidFill>
                  <a:schemeClr val="bg1"/>
                </a:solidFill>
                <a:uFill>
                  <a:solidFill>
                    <a:srgbClr val="929292"/>
                  </a:solidFill>
                </a:uFill>
              </a:rPr>
              <a:t>0</a:t>
            </a:r>
            <a:r>
              <a:rPr lang="en-GB" sz="60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+ Countries</a:t>
            </a:r>
            <a:endParaRPr sz="6000" dirty="0">
              <a:solidFill>
                <a:srgbClr val="FFFFF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919525" y="10546456"/>
            <a:ext cx="4776949" cy="984885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algn="r" defTabSz="914400">
              <a:buClr>
                <a:srgbClr val="929292"/>
              </a:buClr>
              <a:buFont typeface="Source Sans Pro Light"/>
              <a:defRPr sz="400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5400" dirty="0">
                <a:solidFill>
                  <a:srgbClr val="FFFFFF"/>
                </a:solidFill>
                <a:uFill>
                  <a:solidFill>
                    <a:srgbClr val="929292"/>
                  </a:solidFill>
                </a:uFill>
              </a:rPr>
              <a:t>USD 31+ billion</a:t>
            </a:r>
            <a:endParaRPr sz="5400" dirty="0">
              <a:solidFill>
                <a:srgbClr val="FFFFFF"/>
              </a:solidFill>
              <a:uFill>
                <a:solidFill>
                  <a:srgbClr val="929292"/>
                </a:solidFill>
              </a:uFill>
            </a:endParaRPr>
          </a:p>
        </p:txBody>
      </p:sp>
      <p:sp>
        <p:nvSpPr>
          <p:cNvPr id="156" name="Shape 156"/>
          <p:cNvSpPr/>
          <p:nvPr/>
        </p:nvSpPr>
        <p:spPr>
          <a:xfrm rot="11077998">
            <a:off x="17136146" y="5422259"/>
            <a:ext cx="4933015" cy="4933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0" tIns="0" rIns="0" bIns="0"/>
          <a:lstStyle/>
          <a:p>
            <a:pPr lvl="0" algn="l" defTabSz="457200">
              <a:defRPr sz="24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9063250" y="6197600"/>
            <a:ext cx="1078811" cy="1320800"/>
          </a:xfrm>
          <a:prstGeom prst="rect">
            <a:avLst/>
          </a:prstGeom>
          <a:ln w="25400" cap="rnd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algn="l" defTabSz="1600200">
              <a:buClr>
                <a:srgbClr val="999999"/>
              </a:buClr>
              <a:buFont typeface="FontAwesome"/>
              <a:def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999999"/>
                  </a:solidFill>
                </a:uFill>
              </a:rPr>
              <a:t> </a:t>
            </a:r>
          </a:p>
        </p:txBody>
      </p:sp>
      <p:sp>
        <p:nvSpPr>
          <p:cNvPr id="158" name="Shape 158"/>
          <p:cNvSpPr/>
          <p:nvPr/>
        </p:nvSpPr>
        <p:spPr>
          <a:xfrm>
            <a:off x="17072377" y="7284434"/>
            <a:ext cx="5187964" cy="192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“SOURCE provides a holistic analysis to prepare and structure complex infrastructure projects.”</a:t>
            </a:r>
          </a:p>
        </p:txBody>
      </p:sp>
      <p:sp>
        <p:nvSpPr>
          <p:cNvPr id="159" name="Shape 159"/>
          <p:cNvSpPr/>
          <p:nvPr/>
        </p:nvSpPr>
        <p:spPr>
          <a:xfrm>
            <a:off x="17369340" y="6476059"/>
            <a:ext cx="4462761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914400">
              <a:buClr>
                <a:srgbClr val="05AD97"/>
              </a:buClr>
              <a:buFont typeface="Source Sans Pro Light"/>
              <a:defRPr sz="4000">
                <a:solidFill>
                  <a:srgbClr val="A6AAA9"/>
                </a:solidFill>
                <a:uFill>
                  <a:solidFill>
                    <a:srgbClr val="05AD97"/>
                  </a:solidFill>
                </a:uFill>
                <a:latin typeface="Sansation Regular"/>
                <a:ea typeface="Sansation Regular"/>
                <a:cs typeface="Sansation Regular"/>
                <a:sym typeface="Sansation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GB" sz="3600" b="1" dirty="0">
                <a:solidFill>
                  <a:schemeClr val="bg1"/>
                </a:solidFill>
                <a:uFill>
                  <a:solidFill>
                    <a:srgbClr val="05AD97"/>
                  </a:solidFill>
                </a:uFill>
              </a:rPr>
              <a:t>1.5 years of operation</a:t>
            </a:r>
            <a:endParaRPr sz="3600" b="1" dirty="0">
              <a:solidFill>
                <a:schemeClr val="bg1"/>
              </a:solidFill>
              <a:uFill>
                <a:solidFill>
                  <a:srgbClr val="05AD97"/>
                </a:solidFill>
              </a:u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6533796" y="5512301"/>
            <a:ext cx="765132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1" name="Shape 161"/>
          <p:cNvSpPr/>
          <p:nvPr/>
        </p:nvSpPr>
        <p:spPr>
          <a:xfrm>
            <a:off x="21902514" y="5196766"/>
            <a:ext cx="762001" cy="142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2" name="Shape 162"/>
          <p:cNvSpPr/>
          <p:nvPr/>
        </p:nvSpPr>
        <p:spPr>
          <a:xfrm>
            <a:off x="17447812" y="3796836"/>
            <a:ext cx="765131" cy="143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3" name="Shape 163"/>
          <p:cNvSpPr/>
          <p:nvPr/>
        </p:nvSpPr>
        <p:spPr>
          <a:xfrm>
            <a:off x="16812812" y="9475309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4" name="Shape 164"/>
          <p:cNvSpPr/>
          <p:nvPr/>
        </p:nvSpPr>
        <p:spPr>
          <a:xfrm>
            <a:off x="24258334" y="6633445"/>
            <a:ext cx="762001" cy="142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5" name="Shape 165"/>
          <p:cNvSpPr/>
          <p:nvPr/>
        </p:nvSpPr>
        <p:spPr>
          <a:xfrm>
            <a:off x="21900948" y="9475309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 dirty="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6" name="Shape 166"/>
          <p:cNvSpPr/>
          <p:nvPr/>
        </p:nvSpPr>
        <p:spPr>
          <a:xfrm>
            <a:off x="19675163" y="3842785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7" name="Shape 167"/>
          <p:cNvSpPr/>
          <p:nvPr/>
        </p:nvSpPr>
        <p:spPr>
          <a:xfrm>
            <a:off x="23357447" y="7901840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 dirty="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8" name="Shape 168"/>
          <p:cNvSpPr/>
          <p:nvPr/>
        </p:nvSpPr>
        <p:spPr>
          <a:xfrm>
            <a:off x="20995247" y="10975240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69" name="Shape 169"/>
          <p:cNvSpPr/>
          <p:nvPr/>
        </p:nvSpPr>
        <p:spPr>
          <a:xfrm>
            <a:off x="16200214" y="8079640"/>
            <a:ext cx="765131" cy="143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  <p:sp>
        <p:nvSpPr>
          <p:cNvPr id="170" name="Shape 170"/>
          <p:cNvSpPr/>
          <p:nvPr/>
        </p:nvSpPr>
        <p:spPr>
          <a:xfrm>
            <a:off x="18583423" y="10734578"/>
            <a:ext cx="765132" cy="1432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/>
          <a:lstStyle>
            <a:lvl1pPr algn="l" defTabSz="914400">
              <a:buClr>
                <a:srgbClr val="000000"/>
              </a:buClr>
              <a:defRPr sz="5800">
                <a:solidFill>
                  <a:srgbClr val="DCDEE0"/>
                </a:solidFill>
                <a:uFill>
                  <a:solidFill/>
                </a:u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800" dirty="0">
                <a:solidFill>
                  <a:srgbClr val="DCDEE0"/>
                </a:solidFill>
                <a:uFill>
                  <a:solidFill/>
                </a:uFill>
              </a:rPr>
              <a:t>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80"/>
                            </p:stCondLst>
                            <p:childTnLst>
                              <p:par>
                                <p:cTn id="37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60"/>
                            </p:stCondLst>
                            <p:childTnLst>
                              <p:par>
                                <p:cTn id="41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40"/>
                            </p:stCondLst>
                            <p:childTnLst>
                              <p:par>
                                <p:cTn id="45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90"/>
                            </p:stCondLst>
                            <p:childTnLst>
                              <p:par>
                                <p:cTn id="50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70"/>
                            </p:stCondLst>
                            <p:childTnLst>
                              <p:par>
                                <p:cTn id="54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20"/>
                            </p:stCondLst>
                            <p:childTnLst>
                              <p:par>
                                <p:cTn id="59" presetID="23" presetClass="entr" presetSubtype="16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70"/>
                            </p:stCondLst>
                            <p:childTnLst>
                              <p:par>
                                <p:cTn id="64" presetID="9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70"/>
                            </p:stCondLst>
                            <p:childTnLst>
                              <p:par>
                                <p:cTn id="68" presetID="9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70"/>
                            </p:stCondLst>
                            <p:childTnLst>
                              <p:par>
                                <p:cTn id="72" presetID="9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70"/>
                            </p:stCondLst>
                            <p:childTnLst>
                              <p:par>
                                <p:cTn id="76" presetID="9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70"/>
                            </p:stCondLst>
                            <p:childTnLst>
                              <p:par>
                                <p:cTn id="80" presetID="22" presetClass="entr" presetSubtype="1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70"/>
                            </p:stCondLst>
                            <p:childTnLst>
                              <p:par>
                                <p:cTn id="84" presetID="22" presetClass="entr" presetSubtype="1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770"/>
                            </p:stCondLst>
                            <p:childTnLst>
                              <p:par>
                                <p:cTn id="88" presetID="22" presetClass="entr" presetSubtype="1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970"/>
                            </p:stCondLst>
                            <p:childTnLst>
                              <p:par>
                                <p:cTn id="92" presetID="22" presetClass="entr" presetSubtype="1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70"/>
                            </p:stCondLst>
                            <p:childTnLst>
                              <p:par>
                                <p:cTn id="96" presetID="22" presetClass="entr" presetSubtype="1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370"/>
                            </p:stCondLst>
                            <p:childTnLst>
                              <p:par>
                                <p:cTn id="100" presetID="22" presetClass="entr" presetSubtype="1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70"/>
                            </p:stCondLst>
                            <p:childTnLst>
                              <p:par>
                                <p:cTn id="104" presetID="22" presetClass="entr" presetSubtype="1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70"/>
                            </p:stCondLst>
                            <p:childTnLst>
                              <p:par>
                                <p:cTn id="108" presetID="22" presetClass="entr" presetSubtype="1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970"/>
                            </p:stCondLst>
                            <p:childTnLst>
                              <p:par>
                                <p:cTn id="112" presetID="22" presetClass="entr" presetSubtype="1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170"/>
                            </p:stCondLst>
                            <p:childTnLst>
                              <p:par>
                                <p:cTn id="116" presetID="22" presetClass="entr" presetSubtype="1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370"/>
                            </p:stCondLst>
                            <p:childTnLst>
                              <p:par>
                                <p:cTn id="120" presetID="22" presetClass="entr" presetSubtype="1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2" animBg="1" advAuto="0"/>
      <p:bldP spid="142" grpId="1" animBg="1" advAuto="0"/>
      <p:bldP spid="148" grpId="8" animBg="1" advAuto="0"/>
      <p:bldP spid="149" grpId="9" animBg="1" advAuto="0"/>
      <p:bldP spid="151" grpId="11" animBg="1" advAuto="0"/>
      <p:bldP spid="152" grpId="16" animBg="1" advAuto="0"/>
      <p:bldP spid="153" grpId="17" animBg="1" advAuto="0"/>
      <p:bldP spid="154" grpId="18" animBg="1" advAuto="0"/>
      <p:bldP spid="155" grpId="19" animBg="1" advAuto="0"/>
      <p:bldP spid="156" grpId="12" animBg="1" advAuto="0"/>
      <p:bldP spid="157" grpId="13" animBg="1" advAuto="0"/>
      <p:bldP spid="158" grpId="15" animBg="1" advAuto="0"/>
      <p:bldP spid="159" grpId="14" animBg="1" advAuto="0"/>
      <p:bldP spid="160" grpId="22" animBg="1" advAuto="0"/>
      <p:bldP spid="161" grpId="21" animBg="1" advAuto="0"/>
      <p:bldP spid="162" grpId="20" animBg="1" advAuto="0"/>
      <p:bldP spid="163" grpId="25" animBg="1" advAuto="0"/>
      <p:bldP spid="164" grpId="23" animBg="1" advAuto="0"/>
      <p:bldP spid="165" grpId="24" animBg="1" advAuto="0"/>
      <p:bldP spid="166" grpId="26" animBg="1" advAuto="0"/>
      <p:bldP spid="167" grpId="27" animBg="1" advAuto="0"/>
      <p:bldP spid="168" grpId="28" animBg="1" advAuto="0"/>
      <p:bldP spid="169" grpId="29" animBg="1" advAuto="0"/>
      <p:bldP spid="170" grpId="3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9"/>
          <p:cNvGrpSpPr/>
          <p:nvPr/>
        </p:nvGrpSpPr>
        <p:grpSpPr>
          <a:xfrm>
            <a:off x="-85693" y="741895"/>
            <a:ext cx="24555387" cy="2239528"/>
            <a:chOff x="0" y="0"/>
            <a:chExt cx="24555385" cy="2239526"/>
          </a:xfrm>
        </p:grpSpPr>
        <p:sp>
          <p:nvSpPr>
            <p:cNvPr id="176" name="Shape 176"/>
            <p:cNvSpPr/>
            <p:nvPr/>
          </p:nvSpPr>
          <p:spPr>
            <a:xfrm>
              <a:off x="34892" y="0"/>
              <a:ext cx="24485601" cy="2239526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lvl="0" algn="l" defTabSz="914400">
                <a:buClr>
                  <a:srgbClr val="000000"/>
                </a:buClr>
                <a:defRPr sz="36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1367783"/>
              <a:ext cx="24555385" cy="646330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B5B5B5"/>
                </a:buClr>
                <a:buFont typeface="Source Sans Pro Light"/>
                <a:defRPr sz="3200">
                  <a:solidFill>
                    <a:srgbClr val="53585F"/>
                  </a:solidFill>
                  <a:uFill>
                    <a:solidFill>
                      <a:srgbClr val="B5B5B5"/>
                    </a:solidFill>
                  </a:uFill>
                  <a:latin typeface="Sansation Light"/>
                  <a:ea typeface="Sansation Light"/>
                  <a:cs typeface="Sansation Light"/>
                  <a:sym typeface="Sansation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sz="3200" dirty="0">
                <a:solidFill>
                  <a:srgbClr val="53585F"/>
                </a:solidFill>
                <a:uFill>
                  <a:solidFill>
                    <a:srgbClr val="B5B5B5"/>
                  </a:solidFill>
                </a:u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70561" y="154936"/>
              <a:ext cx="24384003" cy="12446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buClr>
                  <a:srgbClr val="929292"/>
                </a:buClr>
                <a:buFont typeface="Source Sans Pro Light"/>
                <a:defRPr sz="700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7000" dirty="0">
                  <a:solidFill>
                    <a:srgbClr val="53585F"/>
                  </a:solidFill>
                  <a:uFill>
                    <a:solidFill>
                      <a:srgbClr val="929292"/>
                    </a:solidFill>
                  </a:uFill>
                </a:rPr>
                <a:t>GLOBAL OUTREACH</a:t>
              </a:r>
              <a:endParaRPr sz="7000" dirty="0">
                <a:solidFill>
                  <a:srgbClr val="53585F"/>
                </a:solidFill>
                <a:uFill>
                  <a:solidFill>
                    <a:srgbClr val="929292"/>
                  </a:solidFill>
                </a:uFill>
              </a:endParaRPr>
            </a:p>
          </p:txBody>
        </p:sp>
      </p:grpSp>
      <p:sp>
        <p:nvSpPr>
          <p:cNvPr id="180" name="Shape 180"/>
          <p:cNvSpPr/>
          <p:nvPr/>
        </p:nvSpPr>
        <p:spPr>
          <a:xfrm>
            <a:off x="0" y="-1122"/>
            <a:ext cx="24409402" cy="779374"/>
          </a:xfrm>
          <a:prstGeom prst="rect">
            <a:avLst/>
          </a:prstGeom>
          <a:solidFill>
            <a:srgbClr val="2D3845">
              <a:alpha val="90000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lvl="0" defTabSz="914400">
              <a:buClr>
                <a:srgbClr val="FFFFFF"/>
              </a:buCl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11" name="Group 211"/>
          <p:cNvGrpSpPr/>
          <p:nvPr/>
        </p:nvGrpSpPr>
        <p:grpSpPr>
          <a:xfrm>
            <a:off x="15033533" y="8220205"/>
            <a:ext cx="9840483" cy="4251845"/>
            <a:chOff x="0" y="69038"/>
            <a:chExt cx="7966683" cy="3880662"/>
          </a:xfrm>
        </p:grpSpPr>
        <p:sp>
          <p:nvSpPr>
            <p:cNvPr id="191" name="Shape 191"/>
            <p:cNvSpPr/>
            <p:nvPr/>
          </p:nvSpPr>
          <p:spPr>
            <a:xfrm>
              <a:off x="884418" y="69038"/>
              <a:ext cx="6634597" cy="535507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 b="1"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884418" y="69038"/>
              <a:ext cx="691778" cy="535507"/>
            </a:xfrm>
            <a:prstGeom prst="rect">
              <a:avLst/>
            </a:prstGeom>
            <a:solidFill>
              <a:srgbClr val="FF4F79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84418" y="865982"/>
              <a:ext cx="6634597" cy="535507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884418" y="858166"/>
              <a:ext cx="1473187" cy="539652"/>
            </a:xfrm>
            <a:prstGeom prst="rect">
              <a:avLst/>
            </a:prstGeom>
            <a:solidFill>
              <a:srgbClr val="70BF41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884420" y="1708348"/>
              <a:ext cx="6634597" cy="535507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884420" y="1708348"/>
              <a:ext cx="3653304" cy="558538"/>
            </a:xfrm>
            <a:prstGeom prst="rect">
              <a:avLst/>
            </a:prstGeom>
            <a:solidFill>
              <a:srgbClr val="EC5D57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884418" y="2518778"/>
              <a:ext cx="6634597" cy="535507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884417" y="2541810"/>
              <a:ext cx="1246989" cy="512476"/>
            </a:xfrm>
            <a:prstGeom prst="rect">
              <a:avLst/>
            </a:prstGeom>
            <a:solidFill>
              <a:srgbClr val="51A7F9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884418" y="3329208"/>
              <a:ext cx="6634597" cy="535507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884419" y="3329208"/>
              <a:ext cx="1837955" cy="535507"/>
            </a:xfrm>
            <a:prstGeom prst="rect">
              <a:avLst/>
            </a:prstGeom>
            <a:solidFill>
              <a:srgbClr val="05AD97"/>
            </a:solidFill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lvl="0" defTabSz="914400">
                <a:buClr>
                  <a:srgbClr val="FFFFFF"/>
                </a:buClr>
                <a:defRPr sz="3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464869" y="887513"/>
              <a:ext cx="3358353" cy="449453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spcBef>
                  <a:spcPts val="200"/>
                </a:spcBef>
                <a:buClr>
                  <a:srgbClr val="FFFFFF"/>
                </a:buClr>
                <a:defRPr sz="22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en-GB" sz="2200"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23 Social Infrastructure</a:t>
              </a:r>
              <a:endParaRPr sz="22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040130" y="1675868"/>
              <a:ext cx="2926553" cy="449453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spcBef>
                  <a:spcPts val="200"/>
                </a:spcBef>
                <a:buClr>
                  <a:srgbClr val="FFFFFF"/>
                </a:buClr>
                <a:defRPr sz="22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en-GB" sz="2200"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65 Transport</a:t>
              </a:r>
              <a:endParaRPr sz="22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4680768" y="2554385"/>
              <a:ext cx="2926553" cy="449453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spcBef>
                  <a:spcPts val="200"/>
                </a:spcBef>
                <a:buClr>
                  <a:srgbClr val="FFFFFF"/>
                </a:buClr>
                <a:defRPr sz="22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en-GB" sz="2200"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18 Urban Services</a:t>
              </a:r>
              <a:endParaRPr sz="22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4680768" y="3364815"/>
              <a:ext cx="2926553" cy="449453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defTabSz="914400">
                <a:spcBef>
                  <a:spcPts val="200"/>
                </a:spcBef>
                <a:buClr>
                  <a:srgbClr val="FFFFFF"/>
                </a:buClr>
                <a:defRPr sz="22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en-GB" sz="2200"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</a:rPr>
                <a:t>26 Water and waste</a:t>
              </a:r>
              <a:endParaRPr sz="22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0800" y="787400"/>
              <a:ext cx="2671573" cy="6985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l" defTabSz="1600200">
                <a:buClr>
                  <a:srgbClr val="999999"/>
                </a:buClr>
                <a:buFont typeface="FontAwesome"/>
                <a:defRPr sz="4200">
                  <a:solidFill>
                    <a:srgbClr val="6FC041"/>
                  </a:solidFill>
                  <a:uFill>
                    <a:solidFill>
                      <a:srgbClr val="999999"/>
                    </a:solidFill>
                  </a:u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4200">
                  <a:solidFill>
                    <a:srgbClr val="6FC041"/>
                  </a:solidFill>
                  <a:uFill>
                    <a:solidFill>
                      <a:srgbClr val="999999"/>
                    </a:solidFill>
                  </a:uFill>
                </a:rPr>
                <a:t>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50800" y="1625600"/>
              <a:ext cx="2671573" cy="6985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l" defTabSz="1600200">
                <a:buClr>
                  <a:srgbClr val="999999"/>
                </a:buClr>
                <a:buFont typeface="FontAwesome"/>
                <a:defRPr sz="4200">
                  <a:solidFill>
                    <a:srgbClr val="EC5D57"/>
                  </a:solidFill>
                  <a:uFill>
                    <a:solidFill>
                      <a:srgbClr val="999999"/>
                    </a:solidFill>
                  </a:u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4200">
                  <a:solidFill>
                    <a:srgbClr val="EC5D57"/>
                  </a:solidFill>
                  <a:uFill>
                    <a:solidFill>
                      <a:srgbClr val="999999"/>
                    </a:solidFill>
                  </a:uFill>
                </a:rPr>
                <a:t>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0" y="2463800"/>
              <a:ext cx="2671573" cy="69850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l" defTabSz="1600200">
                <a:buClr>
                  <a:srgbClr val="999999"/>
                </a:buClr>
                <a:buFont typeface="FontAwesome"/>
                <a:defRPr sz="4200">
                  <a:solidFill>
                    <a:srgbClr val="52A7F9"/>
                  </a:solidFill>
                  <a:uFill>
                    <a:solidFill>
                      <a:srgbClr val="999999"/>
                    </a:solidFill>
                  </a:u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4200">
                  <a:solidFill>
                    <a:srgbClr val="52A7F9"/>
                  </a:solidFill>
                  <a:uFill>
                    <a:solidFill>
                      <a:srgbClr val="999999"/>
                    </a:solidFill>
                  </a:uFill>
                </a:rPr>
                <a:t>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25400" y="3251200"/>
              <a:ext cx="2671573" cy="698500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l" defTabSz="1600200">
                <a:buClr>
                  <a:srgbClr val="999999"/>
                </a:buClr>
                <a:buFont typeface="FontAwesome"/>
                <a:defRPr sz="4200">
                  <a:solidFill>
                    <a:srgbClr val="05AD97"/>
                  </a:solidFill>
                  <a:uFill>
                    <a:solidFill>
                      <a:srgbClr val="999999"/>
                    </a:solidFill>
                  </a:u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4200">
                  <a:solidFill>
                    <a:srgbClr val="05AD97"/>
                  </a:solidFill>
                  <a:uFill>
                    <a:solidFill>
                      <a:srgbClr val="999999"/>
                    </a:solidFill>
                  </a:uFill>
                </a:rPr>
                <a:t>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62061" y="3376927"/>
            <a:ext cx="594360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142 Projects</a:t>
            </a:r>
          </a:p>
        </p:txBody>
      </p:sp>
      <p:grpSp>
        <p:nvGrpSpPr>
          <p:cNvPr id="47" name="Group 228"/>
          <p:cNvGrpSpPr/>
          <p:nvPr/>
        </p:nvGrpSpPr>
        <p:grpSpPr>
          <a:xfrm>
            <a:off x="20641773" y="4686142"/>
            <a:ext cx="3279069" cy="2959885"/>
            <a:chOff x="0" y="0"/>
            <a:chExt cx="3827282" cy="3643070"/>
          </a:xfrm>
        </p:grpSpPr>
        <p:graphicFrame>
          <p:nvGraphicFramePr>
            <p:cNvPr id="48" name="Chart 222"/>
            <p:cNvGraphicFramePr/>
            <p:nvPr>
              <p:extLst>
                <p:ext uri="{D42A27DB-BD31-4B8C-83A1-F6EECF244321}">
                  <p14:modId xmlns:p14="http://schemas.microsoft.com/office/powerpoint/2010/main" val="1550510407"/>
                </p:ext>
              </p:extLst>
            </p:nvPr>
          </p:nvGraphicFramePr>
          <p:xfrm>
            <a:off x="680210" y="0"/>
            <a:ext cx="2463801" cy="246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9" name="Shape 223"/>
            <p:cNvSpPr/>
            <p:nvPr/>
          </p:nvSpPr>
          <p:spPr>
            <a:xfrm>
              <a:off x="1134807" y="427365"/>
              <a:ext cx="1609069" cy="160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" name="Shape 224"/>
            <p:cNvSpPr/>
            <p:nvPr/>
          </p:nvSpPr>
          <p:spPr>
            <a:xfrm>
              <a:off x="1507956" y="2679874"/>
              <a:ext cx="836768" cy="646331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6200" tIns="76200" rIns="76200" bIns="76200" numCol="1" anchor="t">
              <a:spAutoFit/>
            </a:bodyPr>
            <a:lstStyle>
              <a:lvl1pPr defTabSz="914400">
                <a:buClr>
                  <a:srgbClr val="05AD97"/>
                </a:buClr>
                <a:buFont typeface="Source Sans Pro Light"/>
                <a:defRPr sz="400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  <a:latin typeface="Sansation Regular"/>
                  <a:ea typeface="Sansation Regular"/>
                  <a:cs typeface="Sansation Regular"/>
                  <a:sym typeface="Sansation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32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PPP</a:t>
              </a:r>
              <a:endParaRPr sz="3200" dirty="0">
                <a:solidFill>
                  <a:srgbClr val="424C57"/>
                </a:solidFill>
                <a:uFill>
                  <a:solidFill>
                    <a:srgbClr val="05AD97"/>
                  </a:solidFill>
                </a:uFill>
              </a:endParaRPr>
            </a:p>
          </p:txBody>
        </p:sp>
        <p:sp>
          <p:nvSpPr>
            <p:cNvPr id="51" name="Shape 225"/>
            <p:cNvSpPr/>
            <p:nvPr/>
          </p:nvSpPr>
          <p:spPr>
            <a:xfrm>
              <a:off x="0" y="3643069"/>
              <a:ext cx="3827282" cy="1"/>
            </a:xfrm>
            <a:prstGeom prst="line">
              <a:avLst/>
            </a:prstGeom>
            <a:noFill/>
            <a:ln w="50800" cap="rnd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" name="Shape 227"/>
            <p:cNvSpPr/>
            <p:nvPr/>
          </p:nvSpPr>
          <p:spPr>
            <a:xfrm>
              <a:off x="1217604" y="787400"/>
              <a:ext cx="1277895" cy="947039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6200" tIns="76200" rIns="76200" bIns="76200" numCol="1" anchor="t">
              <a:spAutoFit/>
            </a:bodyPr>
            <a:lstStyle>
              <a:lvl1pPr algn="l" defTabSz="914400">
                <a:buClr>
                  <a:srgbClr val="05AD97"/>
                </a:buClr>
                <a:defRPr sz="480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40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5</a:t>
              </a:r>
              <a:r>
                <a:rPr lang="en-GB" sz="40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1</a:t>
              </a:r>
              <a:r>
                <a:rPr sz="40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%</a:t>
              </a:r>
            </a:p>
          </p:txBody>
        </p:sp>
      </p:grpSp>
      <p:grpSp>
        <p:nvGrpSpPr>
          <p:cNvPr id="53" name="Group 242"/>
          <p:cNvGrpSpPr/>
          <p:nvPr/>
        </p:nvGrpSpPr>
        <p:grpSpPr>
          <a:xfrm>
            <a:off x="16674706" y="4633277"/>
            <a:ext cx="3279069" cy="2959885"/>
            <a:chOff x="0" y="0"/>
            <a:chExt cx="3827282" cy="3643070"/>
          </a:xfrm>
        </p:grpSpPr>
        <p:graphicFrame>
          <p:nvGraphicFramePr>
            <p:cNvPr id="54" name="Chart 237"/>
            <p:cNvGraphicFramePr/>
            <p:nvPr>
              <p:extLst>
                <p:ext uri="{D42A27DB-BD31-4B8C-83A1-F6EECF244321}">
                  <p14:modId xmlns:p14="http://schemas.microsoft.com/office/powerpoint/2010/main" val="1519954096"/>
                </p:ext>
              </p:extLst>
            </p:nvPr>
          </p:nvGraphicFramePr>
          <p:xfrm>
            <a:off x="681740" y="0"/>
            <a:ext cx="2463801" cy="246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Shape 238"/>
            <p:cNvSpPr/>
            <p:nvPr/>
          </p:nvSpPr>
          <p:spPr>
            <a:xfrm>
              <a:off x="1109107" y="427365"/>
              <a:ext cx="1609069" cy="160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24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56" name="Shape 239"/>
            <p:cNvSpPr/>
            <p:nvPr/>
          </p:nvSpPr>
          <p:spPr>
            <a:xfrm>
              <a:off x="919778" y="2496636"/>
              <a:ext cx="1987723" cy="1015663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6200" tIns="76200" rIns="76200" bIns="76200" numCol="1" anchor="t">
              <a:spAutoFit/>
            </a:bodyPr>
            <a:lstStyle>
              <a:lvl1pPr defTabSz="914400">
                <a:buClr>
                  <a:srgbClr val="05AD97"/>
                </a:buClr>
                <a:buFont typeface="Source Sans Pro Light"/>
                <a:defRPr sz="400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  <a:latin typeface="Sansation Regular"/>
                  <a:ea typeface="Sansation Regular"/>
                  <a:cs typeface="Sansation Regular"/>
                  <a:sym typeface="Sansation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Standard 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28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Procurement</a:t>
              </a:r>
              <a:endParaRPr sz="2800" dirty="0">
                <a:solidFill>
                  <a:srgbClr val="424C57"/>
                </a:solidFill>
                <a:uFill>
                  <a:solidFill>
                    <a:srgbClr val="05AD97"/>
                  </a:solidFill>
                </a:uFill>
              </a:endParaRPr>
            </a:p>
          </p:txBody>
        </p:sp>
        <p:sp>
          <p:nvSpPr>
            <p:cNvPr id="57" name="Shape 240"/>
            <p:cNvSpPr/>
            <p:nvPr/>
          </p:nvSpPr>
          <p:spPr>
            <a:xfrm>
              <a:off x="0" y="3643069"/>
              <a:ext cx="3827282" cy="1"/>
            </a:xfrm>
            <a:prstGeom prst="line">
              <a:avLst/>
            </a:prstGeom>
            <a:noFill/>
            <a:ln w="50800" cap="rnd">
              <a:solidFill>
                <a:srgbClr val="E0E0E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8" name="Shape 241"/>
            <p:cNvSpPr/>
            <p:nvPr/>
          </p:nvSpPr>
          <p:spPr>
            <a:xfrm>
              <a:off x="1296631" y="811225"/>
              <a:ext cx="1277895" cy="947039"/>
            </a:xfrm>
            <a:prstGeom prst="rect">
              <a:avLst/>
            </a:prstGeom>
            <a:noFill/>
            <a:ln w="25400" cap="rnd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6200" tIns="76200" rIns="76200" bIns="76200" numCol="1" anchor="t">
              <a:spAutoFit/>
            </a:bodyPr>
            <a:lstStyle>
              <a:lvl1pPr algn="l" defTabSz="914400">
                <a:buClr>
                  <a:srgbClr val="05AD97"/>
                </a:buClr>
                <a:defRPr sz="480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  <a:latin typeface="Montserrat-Bold"/>
                  <a:ea typeface="Montserrat-Bold"/>
                  <a:cs typeface="Montserrat-Bold"/>
                  <a:sym typeface="Montserrat-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GB" sz="40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49</a:t>
              </a:r>
              <a:r>
                <a:rPr sz="4000" dirty="0">
                  <a:solidFill>
                    <a:srgbClr val="424C57"/>
                  </a:solidFill>
                  <a:uFill>
                    <a:solidFill>
                      <a:srgbClr val="05AD97"/>
                    </a:solidFill>
                  </a:uFill>
                </a:rPr>
                <a:t>%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/>
          <a:stretch/>
        </p:blipFill>
        <p:spPr>
          <a:xfrm>
            <a:off x="109849" y="3724440"/>
            <a:ext cx="15565558" cy="8277038"/>
          </a:xfrm>
          <a:prstGeom prst="rect">
            <a:avLst/>
          </a:prstGeom>
        </p:spPr>
      </p:pic>
      <p:sp>
        <p:nvSpPr>
          <p:cNvPr id="41" name="Shape 202"/>
          <p:cNvSpPr/>
          <p:nvPr/>
        </p:nvSpPr>
        <p:spPr>
          <a:xfrm>
            <a:off x="20576516" y="8248063"/>
            <a:ext cx="4148253" cy="492443"/>
          </a:xfrm>
          <a:prstGeom prst="rect">
            <a:avLst/>
          </a:prstGeom>
          <a:noFill/>
          <a:ln w="25400" cap="rnd">
            <a:noFill/>
            <a:round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numCol="1" anchor="t">
            <a:spAutoFit/>
          </a:bodyPr>
          <a:lstStyle>
            <a:lvl1pPr defTabSz="914400">
              <a:spcBef>
                <a:spcPts val="200"/>
              </a:spcBef>
              <a:buClr>
                <a:srgbClr val="FFFFFF"/>
              </a:buClr>
              <a:defRPr sz="2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GB" sz="2200" b="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10 Energy</a:t>
            </a:r>
            <a:endParaRPr sz="2200" b="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2" animBg="1" advAuto="0"/>
      <p:bldP spid="180" grpId="1" animBg="1" advAuto="0"/>
      <p:bldP spid="211" grpId="7" animBg="1" advAuto="0"/>
      <p:bldP spid="3" grpId="0"/>
      <p:bldP spid="47" grpId="0" animBg="1" advAuto="0"/>
      <p:bldP spid="53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15357</TotalTime>
  <Words>339</Words>
  <Application>Microsoft Office PowerPoint</Application>
  <PresentationFormat>Personalizado</PresentationFormat>
  <Paragraphs>96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Arial</vt:lpstr>
      <vt:lpstr>Calibri</vt:lpstr>
      <vt:lpstr>FontAwesome</vt:lpstr>
      <vt:lpstr>Helvetica</vt:lpstr>
      <vt:lpstr>Helvetica Light</vt:lpstr>
      <vt:lpstr>Helvetica LT Std</vt:lpstr>
      <vt:lpstr>Helvetica Neue</vt:lpstr>
      <vt:lpstr>HelveticaNeueLT Std</vt:lpstr>
      <vt:lpstr>Montserrat-Bold</vt:lpstr>
      <vt:lpstr>Montserrat-Regular</vt:lpstr>
      <vt:lpstr>Sansation Light</vt:lpstr>
      <vt:lpstr>Sansation Regular</vt:lpstr>
      <vt:lpstr>Source Sans Pro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Javiera Escobar</dc:creator>
  <cp:lastModifiedBy>Javiera Escobar</cp:lastModifiedBy>
  <cp:revision>130</cp:revision>
  <cp:lastPrinted>2017-11-02T13:51:30Z</cp:lastPrinted>
  <dcterms:modified xsi:type="dcterms:W3CDTF">2017-11-06T15:15:42Z</dcterms:modified>
</cp:coreProperties>
</file>