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7" r:id="rId3"/>
    <p:sldId id="278" r:id="rId4"/>
    <p:sldId id="280" r:id="rId5"/>
    <p:sldId id="281" r:id="rId6"/>
    <p:sldId id="284" r:id="rId7"/>
    <p:sldId id="283" r:id="rId8"/>
    <p:sldId id="282" r:id="rId9"/>
    <p:sldId id="285" r:id="rId10"/>
    <p:sldId id="286" r:id="rId11"/>
    <p:sldId id="279" r:id="rId12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26" autoAdjust="0"/>
    <p:restoredTop sz="82158" autoAdjust="0"/>
  </p:normalViewPr>
  <p:slideViewPr>
    <p:cSldViewPr>
      <p:cViewPr>
        <p:scale>
          <a:sx n="90" d="100"/>
          <a:sy n="90" d="100"/>
        </p:scale>
        <p:origin x="-185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AA314-BFE7-456C-988A-1FECCF31B8BB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0829-EE03-4B3A-B833-D226E2FE0C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95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DFF77-823D-9E42-809B-CF0B5C56BA4A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OCTOBRE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2112" y="3470655"/>
            <a:ext cx="5995336" cy="2273729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9847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381328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2895600" cy="365125"/>
          </a:xfrm>
        </p:spPr>
        <p:txBody>
          <a:bodyPr/>
          <a:lstStyle/>
          <a:p>
            <a:pPr defTabSz="4572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October 24th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49280"/>
            <a:ext cx="1187624" cy="8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66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4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7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9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2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4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9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726" y="249489"/>
            <a:ext cx="7429489" cy="844521"/>
          </a:xfrm>
        </p:spPr>
        <p:txBody>
          <a:bodyPr anchor="ctr">
            <a:normAutofit/>
          </a:bodyPr>
          <a:lstStyle>
            <a:lvl1pPr algn="l">
              <a:defRPr sz="3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662646" cy="5127337"/>
          </a:xfrm>
        </p:spPr>
        <p:txBody>
          <a:bodyPr>
            <a:normAutofit/>
          </a:bodyPr>
          <a:lstStyle>
            <a:lvl1pPr marL="342900" indent="-342900">
              <a:buClr>
                <a:srgbClr val="F59000"/>
              </a:buClr>
              <a:buSzPct val="80000"/>
              <a:buFont typeface="Wingdings" charset="2"/>
              <a:buChar char="u"/>
              <a:defRPr sz="2800" b="0" i="0">
                <a:solidFill>
                  <a:srgbClr val="014380"/>
                </a:solidFill>
                <a:latin typeface="HelveticaNeue Condensed"/>
                <a:cs typeface="HelveticaNeue Condensed"/>
              </a:defRPr>
            </a:lvl1pPr>
            <a:lvl2pPr marL="742950" indent="-285750">
              <a:buClr>
                <a:srgbClr val="014380"/>
              </a:buClr>
              <a:buFont typeface="Wingdings" charset="2"/>
              <a:buChar char="§"/>
              <a:defRPr sz="2400" b="0" i="0">
                <a:solidFill>
                  <a:srgbClr val="014380"/>
                </a:solidFill>
                <a:latin typeface="HelveticaNeue Condensed"/>
                <a:cs typeface="HelveticaNeue Condensed"/>
              </a:defRPr>
            </a:lvl2pPr>
            <a:lvl3pPr>
              <a:buClr>
                <a:srgbClr val="009FE3"/>
              </a:buClr>
              <a:defRPr sz="2000" b="0" i="0">
                <a:solidFill>
                  <a:srgbClr val="014380"/>
                </a:solidFill>
                <a:latin typeface="HelveticaNeue Condensed"/>
                <a:cs typeface="HelveticaNeue Condensed"/>
              </a:defRPr>
            </a:lvl3pPr>
            <a:lvl4pPr>
              <a:buClr>
                <a:srgbClr val="F59000"/>
              </a:buClr>
              <a:defRPr sz="1800" b="0" i="0">
                <a:solidFill>
                  <a:srgbClr val="014380"/>
                </a:solidFill>
                <a:latin typeface="HelveticaNeue Condensed"/>
                <a:cs typeface="HelveticaNeue Condensed"/>
              </a:defRPr>
            </a:lvl4pPr>
            <a:lvl5pPr marL="2057400" indent="-228600">
              <a:buFont typeface="Courier New"/>
              <a:buChar char="o"/>
              <a:defRPr sz="1800" b="0" i="0">
                <a:solidFill>
                  <a:srgbClr val="014380"/>
                </a:solidFill>
                <a:latin typeface="HelveticaNeue Condensed"/>
                <a:cs typeface="HelveticaNeue Condensed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pPr defTabSz="4572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October 24th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660232" y="6381328"/>
            <a:ext cx="2133600" cy="365125"/>
          </a:xfrm>
        </p:spPr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1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3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31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4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68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7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890" y="1172304"/>
            <a:ext cx="8229600" cy="4525963"/>
          </a:xfrm>
        </p:spPr>
        <p:txBody>
          <a:bodyPr/>
          <a:lstStyle>
            <a:lvl1pPr>
              <a:buFontTx/>
              <a:buNone/>
              <a:defRPr sz="2000">
                <a:solidFill>
                  <a:srgbClr val="D76C2E"/>
                </a:solidFill>
              </a:defRPr>
            </a:lvl1pPr>
            <a:lvl2pPr marL="448961" indent="-448961">
              <a:buFontTx/>
              <a:buNone/>
              <a:defRPr sz="1400" cap="all">
                <a:solidFill>
                  <a:srgbClr val="536D83">
                    <a:alpha val="60000"/>
                  </a:srgbClr>
                </a:solidFill>
              </a:defRPr>
            </a:lvl2pPr>
            <a:lvl3pPr marL="448961" indent="0">
              <a:buFontTx/>
              <a:buNone/>
              <a:defRPr sz="1400"/>
            </a:lvl3pPr>
            <a:lvl4pPr marL="448961" indent="0">
              <a:buFontTx/>
              <a:buNone/>
              <a:defRPr sz="1000"/>
            </a:lvl4pPr>
            <a:lvl5pPr marL="448961" indent="0">
              <a:buFontTx/>
              <a:buNone/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32000" y="6369172"/>
            <a:ext cx="1244606" cy="365125"/>
          </a:xfrm>
        </p:spPr>
        <p:txBody>
          <a:bodyPr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76383" y="6369172"/>
            <a:ext cx="1983152" cy="365125"/>
          </a:xfrm>
        </p:spPr>
        <p:txBody>
          <a:bodyPr/>
          <a:lstStyle>
            <a:lvl1pPr algn="l">
              <a:defRPr sz="1000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smtClean="0"/>
              <a:t>October 24th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52705" y="6369172"/>
            <a:ext cx="357536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fld id="{5CF9AC9A-2986-5B4A-BA91-71E6496371AA}" type="slidenum">
              <a:rPr lang="fr-FR" smtClean="0">
                <a:solidFill>
                  <a:prstClr val="black"/>
                </a:solidFill>
              </a:rPr>
              <a:pPr algn="ctr"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 rot="5400000">
            <a:off x="81739" y="656044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 rot="5400000">
            <a:off x="443964" y="6550938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5400000">
            <a:off x="3287617" y="6550936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rot="5400000">
            <a:off x="1895748" y="6550939"/>
            <a:ext cx="153697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54890" y="542190"/>
            <a:ext cx="8229600" cy="835270"/>
          </a:xfrm>
        </p:spPr>
        <p:txBody>
          <a:bodyPr anchor="t">
            <a:normAutofit/>
          </a:bodyPr>
          <a:lstStyle>
            <a:lvl1pPr algn="l">
              <a:defRPr sz="2500" u="sng" cap="all">
                <a:solidFill>
                  <a:srgbClr val="536D83"/>
                </a:solidFill>
                <a:latin typeface="Arial Black"/>
                <a:cs typeface="Arial Black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0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October 24th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</p:sldLayoutIdLst>
  <p:transition spd="slow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le pont10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8149"/>
            <a:ext cx="9144000" cy="573401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6" y="274638"/>
            <a:ext cx="8229600" cy="1143000"/>
          </a:xfrm>
          <a:prstGeom prst="rect">
            <a:avLst/>
          </a:prstGeom>
        </p:spPr>
        <p:txBody>
          <a:bodyPr vert="horz" lIns="91379" tIns="45690" rIns="91379" bIns="4569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6" y="1600207"/>
            <a:ext cx="8229600" cy="4525963"/>
          </a:xfrm>
          <a:prstGeom prst="rect">
            <a:avLst/>
          </a:prstGeom>
        </p:spPr>
        <p:txBody>
          <a:bodyPr vert="horz" lIns="91379" tIns="45690" rIns="91379" bIns="4569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6892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6892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October 24th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 vert="horz" lIns="91379" tIns="45690" rIns="91379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456892"/>
            <a:fld id="{C40D5460-0A4A-B44C-ADCD-40B2205BE5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6892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998" y="284415"/>
            <a:ext cx="8763002" cy="5538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690" rIns="91379" bIns="45690" rtlCol="0" anchor="ctr"/>
          <a:lstStyle/>
          <a:p>
            <a:pPr algn="ctr" defTabSz="456892"/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398" y="436814"/>
            <a:ext cx="8610602" cy="5919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9" tIns="45690" rIns="91379" bIns="45690" rtlCol="0" anchor="ctr"/>
          <a:lstStyle/>
          <a:p>
            <a:pPr algn="ctr" defTabSz="456892"/>
            <a:endParaRPr lang="fr-FR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3460523" y="6386833"/>
            <a:ext cx="5683485" cy="251806"/>
            <a:chOff x="652862" y="5068745"/>
            <a:chExt cx="5683485" cy="390824"/>
          </a:xfrm>
        </p:grpSpPr>
        <p:pic>
          <p:nvPicPr>
            <p:cNvPr id="25" name="Image 24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" t="-35590" b="-18020"/>
            <a:stretch>
              <a:fillRect/>
            </a:stretch>
          </p:blipFill>
          <p:spPr>
            <a:xfrm>
              <a:off x="4127852" y="5101638"/>
              <a:ext cx="2208495" cy="357931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89" t="-49706" b="-18020"/>
            <a:stretch>
              <a:fillRect/>
            </a:stretch>
          </p:blipFill>
          <p:spPr>
            <a:xfrm>
              <a:off x="652862" y="5068745"/>
              <a:ext cx="3561001" cy="390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48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dt="0"/>
  <p:txStyles>
    <p:titleStyle>
      <a:lvl1pPr algn="ctr" defTabSz="4568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669" indent="-342669" algn="l" defTabSz="45689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453" indent="-285558" algn="l" defTabSz="45689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2232" indent="-228446" algn="l" defTabSz="456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599123" indent="-228446" algn="l" defTabSz="45689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6015" indent="-228446" algn="l" defTabSz="45689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2908" indent="-228446" algn="l" defTabSz="4568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1" indent="-228446" algn="l" defTabSz="4568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46" algn="l" defTabSz="4568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5" indent="-228446" algn="l" defTabSz="4568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2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4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79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69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4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52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7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44" algn="l" defTabSz="456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-1832" y="3788049"/>
            <a:ext cx="6773015" cy="1801191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latin typeface="DIN-Black"/>
                <a:cs typeface="DIN-Black"/>
              </a:rPr>
              <a:t> </a:t>
            </a:r>
            <a:br>
              <a:rPr lang="fr-FR" sz="3600" b="1" dirty="0" smtClean="0">
                <a:latin typeface="DIN-Black"/>
                <a:cs typeface="DIN-Black"/>
              </a:rPr>
            </a:br>
            <a:r>
              <a:rPr lang="en-US" sz="3600" b="1" dirty="0" smtClean="0">
                <a:latin typeface="DIN-Black"/>
                <a:cs typeface="DIN-Black"/>
              </a:rPr>
              <a:t>Conclusions </a:t>
            </a:r>
            <a:r>
              <a:rPr lang="en-US" sz="3600" b="1" dirty="0">
                <a:latin typeface="DIN-Black"/>
                <a:cs typeface="DIN-Black"/>
              </a:rPr>
              <a:t>of B20 Germany and ways forward with B20 Argentina</a:t>
            </a:r>
            <a:r>
              <a:rPr lang="fr-FR" sz="3600" b="1" dirty="0" smtClean="0">
                <a:latin typeface="DIN-Black"/>
                <a:cs typeface="DIN-Black"/>
              </a:rPr>
              <a:t/>
            </a:r>
            <a:br>
              <a:rPr lang="fr-FR" sz="3600" b="1" dirty="0" smtClean="0">
                <a:latin typeface="DIN-Black"/>
                <a:cs typeface="DIN-Black"/>
              </a:rPr>
            </a:br>
            <a:r>
              <a:rPr lang="fr-FR" sz="3600" b="1" dirty="0">
                <a:latin typeface="DIN-Black"/>
                <a:cs typeface="DIN-Black"/>
              </a:rPr>
              <a:t/>
            </a:r>
            <a:br>
              <a:rPr lang="fr-FR" sz="3600" b="1" dirty="0">
                <a:latin typeface="DIN-Black"/>
                <a:cs typeface="DIN-Black"/>
              </a:rPr>
            </a:br>
            <a:r>
              <a:rPr lang="fr-FR" sz="3600" b="1" dirty="0" smtClean="0">
                <a:latin typeface="DIN-Black"/>
                <a:cs typeface="DIN-Black"/>
              </a:rPr>
              <a:t>CICA </a:t>
            </a:r>
            <a:r>
              <a:rPr lang="fr-FR" sz="3600" b="1" dirty="0" err="1" smtClean="0">
                <a:latin typeface="DIN-Black"/>
                <a:cs typeface="DIN-Black"/>
              </a:rPr>
              <a:t>Conference</a:t>
            </a:r>
            <a:r>
              <a:rPr lang="fr-FR" sz="3600" b="1" dirty="0" smtClean="0">
                <a:latin typeface="DIN-Black"/>
                <a:cs typeface="DIN-Black"/>
              </a:rPr>
              <a:t> </a:t>
            </a:r>
            <a:br>
              <a:rPr lang="fr-FR" sz="3600" b="1" dirty="0" smtClean="0">
                <a:latin typeface="DIN-Black"/>
                <a:cs typeface="DIN-Black"/>
              </a:rPr>
            </a:br>
            <a:r>
              <a:rPr lang="fr-FR" sz="2000" b="1" dirty="0">
                <a:latin typeface="DIN-Black"/>
                <a:cs typeface="DIN-Black"/>
              </a:rPr>
              <a:t/>
            </a:r>
            <a:br>
              <a:rPr lang="fr-FR" sz="2000" b="1" dirty="0">
                <a:latin typeface="DIN-Black"/>
                <a:cs typeface="DIN-Black"/>
              </a:rPr>
            </a:br>
            <a:r>
              <a:rPr lang="fr-FR" sz="2000" b="1" dirty="0">
                <a:latin typeface="DIN-Black"/>
                <a:cs typeface="DIN-Black"/>
              </a:rPr>
              <a:t>				</a:t>
            </a:r>
            <a:r>
              <a:rPr lang="fr-FR" sz="1300" b="1" dirty="0" smtClean="0">
                <a:latin typeface="DIN-Black"/>
                <a:cs typeface="DIN-Black"/>
              </a:rPr>
              <a:t/>
            </a:r>
            <a:br>
              <a:rPr lang="fr-FR" sz="1300" b="1" dirty="0" smtClean="0">
                <a:latin typeface="DIN-Black"/>
                <a:cs typeface="DIN-Black"/>
              </a:rPr>
            </a:br>
            <a:r>
              <a:rPr lang="fr-FR" sz="1300" b="1" dirty="0" smtClean="0">
                <a:latin typeface="DIN-Black"/>
                <a:cs typeface="DIN-Black"/>
              </a:rPr>
              <a:t>				</a:t>
            </a:r>
            <a:r>
              <a:rPr lang="fr-FR" sz="1600" b="1" dirty="0" smtClean="0">
                <a:latin typeface="DIN-Black"/>
                <a:cs typeface="DIN-Black"/>
              </a:rPr>
              <a:t/>
            </a:r>
            <a:br>
              <a:rPr lang="fr-FR" sz="1600" b="1" dirty="0" smtClean="0">
                <a:latin typeface="DIN-Black"/>
                <a:cs typeface="DIN-Black"/>
              </a:rPr>
            </a:br>
            <a:r>
              <a:rPr lang="fr-FR" sz="1600" b="1" dirty="0" smtClean="0">
                <a:latin typeface="DIN-Black"/>
                <a:cs typeface="DIN-Black"/>
              </a:rPr>
              <a:t>				</a:t>
            </a:r>
            <a:br>
              <a:rPr lang="fr-FR" sz="1600" b="1" dirty="0" smtClean="0">
                <a:latin typeface="DIN-Black"/>
                <a:cs typeface="DIN-Black"/>
              </a:rPr>
            </a:br>
            <a:r>
              <a:rPr lang="fr-FR" sz="1600" b="1" dirty="0" smtClean="0">
                <a:latin typeface="DIN-Black"/>
                <a:cs typeface="DIN-Black"/>
              </a:rPr>
              <a:t>				</a:t>
            </a:r>
            <a:endParaRPr lang="fr-FR" sz="2000" b="1" dirty="0">
              <a:latin typeface="DIN-Black"/>
              <a:cs typeface="DIN-Black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27584" y="3789040"/>
            <a:ext cx="5943600" cy="850701"/>
          </a:xfrm>
          <a:prstGeom prst="rect">
            <a:avLst/>
          </a:prstGeom>
        </p:spPr>
        <p:txBody>
          <a:bodyPr vert="horz" lIns="91379" tIns="45690" rIns="91379" bIns="45690" rtlCol="0" anchor="b">
            <a:noAutofit/>
          </a:bodyPr>
          <a:lstStyle>
            <a:lvl1pPr algn="l" defTabSz="45689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/>
                <a:ea typeface="+mj-ea"/>
                <a:cs typeface="Arial Black"/>
              </a:defRPr>
            </a:lvl1pPr>
          </a:lstStyle>
          <a:p>
            <a:endParaRPr lang="fr-FR" sz="2800" b="1" i="1" dirty="0">
              <a:solidFill>
                <a:prstClr val="white"/>
              </a:solidFill>
              <a:latin typeface="DIN-Black"/>
              <a:cs typeface="DIN-Black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89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B20 </a:t>
            </a:r>
            <a:r>
              <a:rPr lang="en-US" dirty="0"/>
              <a:t>Recommendations to the G20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B20 Argentina 2018 </a:t>
            </a:r>
          </a:p>
          <a:p>
            <a:pPr marL="0" indent="0" algn="just">
              <a:buNone/>
            </a:pPr>
            <a:endParaRPr lang="fr-FR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101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About B20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The </a:t>
            </a:r>
            <a:r>
              <a:rPr lang="en-US" dirty="0"/>
              <a:t>B20 is an integral part of the G20 process, representing the entire G20 business </a:t>
            </a:r>
            <a:r>
              <a:rPr lang="en-US" dirty="0" smtClean="0"/>
              <a:t>community </a:t>
            </a:r>
            <a:endParaRPr lang="fr-FR" dirty="0" smtClean="0"/>
          </a:p>
          <a:p>
            <a:r>
              <a:rPr lang="en-US" dirty="0"/>
              <a:t>The mission of the B20 is to support the G20 through consolidated representation of interests, concrete policy proposals, and </a:t>
            </a:r>
            <a:r>
              <a:rPr lang="en-US" dirty="0" smtClean="0"/>
              <a:t>expertise</a:t>
            </a:r>
          </a:p>
          <a:p>
            <a:r>
              <a:rPr lang="en-US" dirty="0" smtClean="0"/>
              <a:t>Joint </a:t>
            </a:r>
            <a:r>
              <a:rPr lang="en-US" dirty="0"/>
              <a:t>recommendations and </a:t>
            </a:r>
            <a:r>
              <a:rPr lang="en-US" dirty="0" smtClean="0"/>
              <a:t>specific </a:t>
            </a:r>
            <a:r>
              <a:rPr lang="en-US" dirty="0"/>
              <a:t>policy actions across the entire G20 </a:t>
            </a:r>
            <a:r>
              <a:rPr lang="en-US" dirty="0" smtClean="0"/>
              <a:t>agenda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Résultat de recherche d'images pour &quot;business 20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84" y="4987727"/>
            <a:ext cx="2808015" cy="18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04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662988" cy="471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Financing</a:t>
            </a:r>
            <a:r>
              <a:rPr lang="fr-FR" dirty="0" smtClean="0"/>
              <a:t> </a:t>
            </a:r>
            <a:r>
              <a:rPr lang="fr-FR" dirty="0" err="1"/>
              <a:t>Growth</a:t>
            </a:r>
            <a:r>
              <a:rPr lang="fr-FR" dirty="0"/>
              <a:t> &amp; Infrastructure Taskforce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http://www.italianinsider.it/sites/default/files/Updated%20B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156176" y="908720"/>
            <a:ext cx="896888" cy="8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63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Taskforce </a:t>
            </a:r>
            <a:r>
              <a:rPr lang="fr-FR" dirty="0"/>
              <a:t>constituent key </a:t>
            </a:r>
            <a:r>
              <a:rPr lang="fr-FR" dirty="0" err="1"/>
              <a:t>roles</a:t>
            </a:r>
            <a:r>
              <a:rPr lang="fr-FR" dirty="0"/>
              <a:t> </a:t>
            </a:r>
            <a:r>
              <a:rPr lang="fr-FR" dirty="0" smtClean="0"/>
              <a:t>&amp; </a:t>
            </a:r>
            <a:r>
              <a:rPr lang="fr-FR" dirty="0" err="1" smtClean="0"/>
              <a:t>responsibilities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33285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81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Financing </a:t>
            </a:r>
            <a:r>
              <a:rPr lang="en-US" dirty="0"/>
              <a:t>Growth &amp; Infrastructure taskforce structure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98117"/>
            <a:ext cx="8662988" cy="466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italianinsider.it/sites/default/files/Updated%20B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156176" y="908720"/>
            <a:ext cx="896888" cy="8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Résultat de recherche d'images pour &quot;fie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1008"/>
            <a:ext cx="35253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0893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2017 </a:t>
            </a:r>
            <a:r>
              <a:rPr lang="fr-FR" dirty="0"/>
              <a:t>Germany B20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timeline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4139"/>
            <a:ext cx="8662988" cy="353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italianinsider.it/sites/default/files/Updated%20B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156176" y="908720"/>
            <a:ext cx="896888" cy="8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54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B20 </a:t>
            </a:r>
            <a:r>
              <a:rPr lang="fr-FR" dirty="0"/>
              <a:t>Germany </a:t>
            </a:r>
            <a:r>
              <a:rPr lang="fr-FR" dirty="0" err="1" smtClean="0"/>
              <a:t>priorities</a:t>
            </a:r>
            <a:r>
              <a:rPr lang="fr-FR" dirty="0" smtClean="0"/>
              <a:t>: the infrastructure </a:t>
            </a:r>
            <a:r>
              <a:rPr lang="fr-FR" dirty="0" err="1" smtClean="0"/>
              <a:t>financing</a:t>
            </a:r>
            <a:r>
              <a:rPr lang="fr-FR" dirty="0" smtClean="0"/>
              <a:t> gap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While </a:t>
            </a:r>
            <a:r>
              <a:rPr lang="en-US" dirty="0"/>
              <a:t>infrastructure investment needs are enormous, a number of impediments </a:t>
            </a:r>
            <a:r>
              <a:rPr lang="en-US" dirty="0" smtClean="0"/>
              <a:t>prevent full </a:t>
            </a:r>
            <a:r>
              <a:rPr lang="en-US" dirty="0"/>
              <a:t>private sector </a:t>
            </a:r>
            <a:r>
              <a:rPr lang="en-US" dirty="0" smtClean="0"/>
              <a:t>mobilization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08" y="2693222"/>
            <a:ext cx="388807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italianinsider.it/sites/default/files/Updated%20B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156176" y="908720"/>
            <a:ext cx="896888" cy="8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40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B20 </a:t>
            </a:r>
            <a:r>
              <a:rPr lang="fr-FR" dirty="0" err="1" smtClean="0"/>
              <a:t>Recommendations</a:t>
            </a:r>
            <a:r>
              <a:rPr lang="fr-FR" dirty="0" smtClean="0"/>
              <a:t> to the G20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120951" cy="4469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italianinsider.it/sites/default/files/Updated%20B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6156176" y="908720"/>
            <a:ext cx="896888" cy="89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3923928" y="2420888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31" y="2198762"/>
            <a:ext cx="4333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2940001" cy="33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00" y="3075062"/>
            <a:ext cx="506381" cy="3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66" y="6047098"/>
            <a:ext cx="579366" cy="44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423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63083"/>
            <a:ext cx="2699792" cy="11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B20 </a:t>
            </a:r>
            <a:r>
              <a:rPr lang="en-US" dirty="0"/>
              <a:t>Recommendations to the G20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fr-F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According to FIEC, a </a:t>
            </a:r>
            <a:r>
              <a:rPr lang="en-US" dirty="0"/>
              <a:t>greater clarification should be given in the use of some words. Maybe the word « pipeline » should be specified. FIEC thinks that a distinction should be made between platforms and portals. Platforms refer to </a:t>
            </a:r>
            <a:r>
              <a:rPr lang="en-US" dirty="0" smtClean="0"/>
              <a:t>the </a:t>
            </a:r>
            <a:r>
              <a:rPr lang="en-US" dirty="0"/>
              <a:t>project preparation activities and the improvement of the quality of projects by providing standardized templates . The </a:t>
            </a:r>
            <a:r>
              <a:rPr lang="en-US" dirty="0" smtClean="0"/>
              <a:t>SOURCE platform </a:t>
            </a:r>
            <a:r>
              <a:rPr lang="en-US" dirty="0"/>
              <a:t>is a good example for delivering well-prepared </a:t>
            </a:r>
            <a:r>
              <a:rPr lang="en-US" dirty="0" smtClean="0"/>
              <a:t>projects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Portals of projects refer to tools aiming at facilitate visibility and knowledge sharing. In this context, portals should allow access to project information through standardization of documentation. </a:t>
            </a:r>
            <a:r>
              <a:rPr lang="en-US" dirty="0" smtClean="0"/>
              <a:t>The </a:t>
            </a:r>
            <a:r>
              <a:rPr lang="en-US" dirty="0"/>
              <a:t>European Investment Project Portal launched by the European Commission in June </a:t>
            </a:r>
            <a:r>
              <a:rPr lang="en-US" dirty="0" smtClean="0"/>
              <a:t>2016 is a </a:t>
            </a:r>
            <a:r>
              <a:rPr lang="en-US" dirty="0"/>
              <a:t>good </a:t>
            </a:r>
            <a:r>
              <a:rPr lang="en-US" dirty="0" smtClean="0"/>
              <a:t>example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broadly, FIEC considers that a bottom up approach is needed. The identification of local and regional projects is a crucial issue and the MDBs could play an important role in that </a:t>
            </a:r>
            <a:r>
              <a:rPr lang="en-US" dirty="0" smtClean="0"/>
              <a:t>process</a:t>
            </a:r>
            <a:endParaRPr lang="en-US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7 </a:t>
            </a:r>
            <a:r>
              <a:rPr lang="fr-FR" dirty="0" err="1" smtClean="0">
                <a:solidFill>
                  <a:prstClr val="black">
                    <a:tint val="75000"/>
                  </a:prstClr>
                </a:solidFill>
              </a:rPr>
              <a:t>November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1082A68A-1B49-4145-B26F-CDDB3ACEB3B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74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315</Words>
  <Application>Microsoft Office PowerPoint</Application>
  <PresentationFormat>Affichage à l'écran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4_Thème Office</vt:lpstr>
      <vt:lpstr>42_Thème Office</vt:lpstr>
      <vt:lpstr>  Conclusions of B20 Germany and ways forward with B20 Argentina  CICA Conference                      </vt:lpstr>
      <vt:lpstr>About B20</vt:lpstr>
      <vt:lpstr>Financing Growth &amp; Infrastructure Taskforce</vt:lpstr>
      <vt:lpstr>Taskforce constituent key roles &amp; responsibilities</vt:lpstr>
      <vt:lpstr>Financing Growth &amp; Infrastructure taskforce structure</vt:lpstr>
      <vt:lpstr>2017 Germany B20 event timeline</vt:lpstr>
      <vt:lpstr>B20 Germany priorities: the infrastructure financing gap</vt:lpstr>
      <vt:lpstr>B20 Recommendations to the G20</vt:lpstr>
      <vt:lpstr>B20 Recommendations to the G20</vt:lpstr>
      <vt:lpstr>B20 Recommendations to the G20</vt:lpstr>
    </vt:vector>
  </TitlesOfParts>
  <Company>FNTP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</dc:title>
  <dc:creator>Nicolas Gaubert</dc:creator>
  <cp:lastModifiedBy>GAUBERT</cp:lastModifiedBy>
  <cp:revision>141</cp:revision>
  <cp:lastPrinted>2017-09-18T13:42:27Z</cp:lastPrinted>
  <dcterms:created xsi:type="dcterms:W3CDTF">2017-03-02T16:07:04Z</dcterms:created>
  <dcterms:modified xsi:type="dcterms:W3CDTF">2017-11-06T19:21:54Z</dcterms:modified>
</cp:coreProperties>
</file>