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335" r:id="rId2"/>
    <p:sldId id="500" r:id="rId3"/>
    <p:sldId id="501" r:id="rId4"/>
    <p:sldId id="497" r:id="rId5"/>
    <p:sldId id="347" r:id="rId6"/>
    <p:sldId id="342" r:id="rId7"/>
    <p:sldId id="385" r:id="rId8"/>
    <p:sldId id="389" r:id="rId9"/>
    <p:sldId id="381" r:id="rId10"/>
    <p:sldId id="503" r:id="rId11"/>
    <p:sldId id="386" r:id="rId12"/>
    <p:sldId id="382" r:id="rId13"/>
    <p:sldId id="499" r:id="rId14"/>
    <p:sldId id="494" r:id="rId15"/>
    <p:sldId id="336" r:id="rId16"/>
  </p:sldIdLst>
  <p:sldSz cx="9144000" cy="6858000" type="screen4x3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iv Lazar" initials="Z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FFB"/>
    <a:srgbClr val="CCCCFF"/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907" autoAdjust="0"/>
    <p:restoredTop sz="88364" autoAdjust="0"/>
  </p:normalViewPr>
  <p:slideViewPr>
    <p:cSldViewPr>
      <p:cViewPr varScale="1">
        <p:scale>
          <a:sx n="94" d="100"/>
          <a:sy n="94" d="100"/>
        </p:scale>
        <p:origin x="6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506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6CD5611-3368-4E73-931B-69C8D7C87B10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201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7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A0070BB-F540-447F-95E9-37BC7236A443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3068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070BB-F540-447F-95E9-37BC7236A443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0521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altLang="he-IL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BBDAB18F-0C34-47EB-B6FD-28981C2E7000}" type="slidenum">
              <a:rPr lang="he-IL" altLang="he-IL" smtClean="0">
                <a:latin typeface="Calibri" pitchFamily="34" charset="0"/>
              </a:rPr>
              <a:pPr/>
              <a:t>11</a:t>
            </a:fld>
            <a:endParaRPr lang="he-IL" altLang="he-I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1537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4F81BD">
                    <a:lumMod val="50000"/>
                  </a:srgbClr>
                </a:solidFill>
              </a:rPr>
              <a:t>Household formation is growing at an increasing rate which is now higher than population growth (1.8%-2%) </a:t>
            </a:r>
            <a:endParaRPr lang="he-IL" sz="1200" dirty="0">
              <a:solidFill>
                <a:srgbClr val="4F81BD">
                  <a:lumMod val="50000"/>
                </a:srgbClr>
              </a:solidFill>
            </a:endParaRP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4F81BD">
                    <a:lumMod val="50000"/>
                  </a:srgbClr>
                </a:solidFill>
              </a:rPr>
              <a:t>The long term trends : higher divorce rates, more single parent households, more single person households </a:t>
            </a: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4F81BD">
                    <a:lumMod val="50000"/>
                  </a:srgbClr>
                </a:solidFill>
              </a:rPr>
              <a:t>This will influence the demand planned and built dwellings – 2.5 m dwellings in 25-30 years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070BB-F540-447F-95E9-37BC7236A443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2279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070BB-F540-447F-95E9-37BC7236A443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7588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altLang="he-IL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BBDAB18F-0C34-47EB-B6FD-28981C2E7000}" type="slidenum">
              <a:rPr lang="he-IL" altLang="he-IL" smtClean="0">
                <a:latin typeface="Calibri" pitchFamily="34" charset="0"/>
              </a:rPr>
              <a:pPr/>
              <a:t>14</a:t>
            </a:fld>
            <a:endParaRPr lang="he-IL" altLang="he-I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097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070BB-F540-447F-95E9-37BC7236A443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2981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070BB-F540-447F-95E9-37BC7236A443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7772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070BB-F540-447F-95E9-37BC7236A443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2711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070BB-F540-447F-95E9-37BC7236A443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6516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altLang="he-IL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1866F3B1-C3A1-4A12-952D-8215FE08E93E}" type="slidenum">
              <a:rPr lang="he-IL" altLang="he-IL" smtClean="0"/>
              <a:pPr algn="l">
                <a:spcBef>
                  <a:spcPct val="0"/>
                </a:spcBef>
              </a:pPr>
              <a:t>5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279190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altLang="he-IL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BBDAB18F-0C34-47EB-B6FD-28981C2E7000}" type="slidenum">
              <a:rPr lang="he-IL" altLang="he-IL" smtClean="0">
                <a:latin typeface="Calibri" pitchFamily="34" charset="0"/>
              </a:rPr>
              <a:pPr/>
              <a:t>6</a:t>
            </a:fld>
            <a:endParaRPr lang="he-IL" altLang="he-I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792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070BB-F540-447F-95E9-37BC7236A443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7274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070BB-F540-447F-95E9-37BC7236A443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4623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altLang="he-IL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BBDAB18F-0C34-47EB-B6FD-28981C2E7000}" type="slidenum">
              <a:rPr lang="he-IL" altLang="he-IL" smtClean="0">
                <a:latin typeface="Calibri" pitchFamily="34" charset="0"/>
              </a:rPr>
              <a:pPr/>
              <a:t>10</a:t>
            </a:fld>
            <a:endParaRPr lang="he-IL" altLang="he-I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86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03CE-411F-4B4C-BCFA-356F35ABE36A}" type="datetimeFigureOut">
              <a:rPr lang="he-IL" smtClean="0"/>
              <a:t>י"ב/כסלו/תש"פ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7D29-94F1-48E7-8C0D-11BBBB688050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73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03CE-411F-4B4C-BCFA-356F35ABE36A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7D29-94F1-48E7-8C0D-11BBBB688050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6101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03CE-411F-4B4C-BCFA-356F35ABE36A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7D29-94F1-48E7-8C0D-11BBBB688050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216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03CE-411F-4B4C-BCFA-356F35ABE36A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7D29-94F1-48E7-8C0D-11BBBB688050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492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03CE-411F-4B4C-BCFA-356F35ABE36A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7D29-94F1-48E7-8C0D-11BBBB688050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191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03CE-411F-4B4C-BCFA-356F35ABE36A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7D29-94F1-48E7-8C0D-11BBBB688050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073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03CE-411F-4B4C-BCFA-356F35ABE36A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7D29-94F1-48E7-8C0D-11BBBB688050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032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03CE-411F-4B4C-BCFA-356F35ABE36A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7D29-94F1-48E7-8C0D-11BBBB688050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464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03CE-411F-4B4C-BCFA-356F35ABE36A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7D29-94F1-48E7-8C0D-11BBBB688050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09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03CE-411F-4B4C-BCFA-356F35ABE36A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7D29-94F1-48E7-8C0D-11BBBB688050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415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03CE-411F-4B4C-BCFA-356F35ABE36A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7D29-94F1-48E7-8C0D-11BBBB688050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420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903CE-411F-4B4C-BCFA-356F35ABE36A}" type="datetimeFigureOut">
              <a:rPr lang="he-IL" smtClean="0"/>
              <a:t>י"ב/כסלו/תש"פ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67D29-94F1-48E7-8C0D-11BBBB688050}" type="slidenum">
              <a:rPr lang="he-IL" smtClean="0"/>
              <a:t>‹N°›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226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hyperlink" Target="https://employment.molsa.gov.il/Publications/News/Pages/%D7%9DccupationalSafetyReport2013-2017.aspx" TargetMode="Externa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39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38" y="-99391"/>
            <a:ext cx="9295200" cy="366859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ex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2732487"/>
          </a:xfrm>
        </p:spPr>
        <p:txBody>
          <a:bodyPr>
            <a:normAutofit fontScale="90000"/>
          </a:bodyPr>
          <a:lstStyle/>
          <a:p>
            <a:pPr rtl="0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David" pitchFamily="34" charset="-79"/>
              </a:rPr>
              <a:t>The Israeli Construction Sector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David" pitchFamily="34" charset="-79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David" pitchFamily="34" charset="-79"/>
              </a:rPr>
              <a:t>Overview &amp; Statistics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David" pitchFamily="34" charset="-79"/>
              </a:rPr>
            </a:b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David" pitchFamily="34" charset="-79"/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David" pitchFamily="34" charset="-79"/>
              </a:rPr>
              <a:t>December, 2019</a:t>
            </a:r>
            <a:b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David" pitchFamily="34" charset="-79"/>
              </a:rPr>
            </a:b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David" pitchFamily="34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929238"/>
            <a:ext cx="1716482" cy="260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833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55438" y="-134549"/>
            <a:ext cx="9295200" cy="93610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8738"/>
            <a:ext cx="9056657" cy="620712"/>
          </a:xfrm>
        </p:spPr>
        <p:txBody>
          <a:bodyPr rtlCol="1">
            <a:noAutofit/>
          </a:bodyPr>
          <a:lstStyle/>
          <a:p>
            <a:pPr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Israel Construction Fatalities</a:t>
            </a:r>
            <a:endParaRPr lang="he-IL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4948" y="5486919"/>
            <a:ext cx="864676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he-IL" sz="36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54% </a:t>
            </a:r>
            <a:r>
              <a:rPr lang="he-IL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 </a:t>
            </a:r>
            <a:r>
              <a:rPr lang="en-US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rise in total number of construction sector employees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he-IL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36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-35% 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in the number of fatalities per 100,000 employees since 2012</a:t>
            </a:r>
            <a:endParaRPr lang="he-IL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801554"/>
            <a:ext cx="6048672" cy="477966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812360" y="935584"/>
            <a:ext cx="1134063" cy="429348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Sources: </a:t>
            </a:r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https://employment.molsa.gov.il/Publications/News/Pages/%D7%9DccupationalSafetyReport2013-2017.aspx</a:t>
            </a:r>
            <a:endParaRPr lang="en-US" sz="11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Israel Data does not include passers-by and </a:t>
            </a:r>
            <a:r>
              <a:rPr lang="en-US" sz="11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traffiic</a:t>
            </a:r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accidents on and off 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Israeli workers – Central Bureau of Statistics, Palestinians and Foreigners – Israel Population and Immigration Authority and IBA</a:t>
            </a:r>
            <a:endParaRPr lang="he-IL" sz="11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847" y="6165304"/>
            <a:ext cx="395153" cy="59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568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55438" y="-134549"/>
            <a:ext cx="9295200" cy="93610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58738"/>
            <a:ext cx="8928991" cy="620712"/>
          </a:xfrm>
        </p:spPr>
        <p:txBody>
          <a:bodyPr rtlCol="1">
            <a:no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Housing Construction Time (months)</a:t>
            </a:r>
            <a:endParaRPr lang="he-I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9952" y="6511712"/>
            <a:ext cx="1296144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100" dirty="0"/>
              <a:t>Source : CBS</a:t>
            </a:r>
            <a:endParaRPr lang="he-IL" sz="11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356" y="820105"/>
            <a:ext cx="8019611" cy="51065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171" y="6237312"/>
            <a:ext cx="383638" cy="58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803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756692"/>
            <a:ext cx="8807450" cy="132556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he-IL" sz="3200" b="1" dirty="0">
              <a:solidFill>
                <a:srgbClr val="4F81BD">
                  <a:lumMod val="50000"/>
                </a:srgbClr>
              </a:solidFill>
              <a:latin typeface="David" pitchFamily="34" charset="-79"/>
              <a:cs typeface="David" pitchFamily="34" charset="-79"/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he-IL" sz="3200" b="1" dirty="0">
              <a:solidFill>
                <a:srgbClr val="4F81BD">
                  <a:lumMod val="50000"/>
                </a:srgbClr>
              </a:solidFill>
              <a:latin typeface="David" pitchFamily="34" charset="-79"/>
              <a:cs typeface="David" pitchFamily="34" charset="-79"/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he-IL" sz="3200" b="1" dirty="0">
              <a:solidFill>
                <a:srgbClr val="4F81BD">
                  <a:lumMod val="50000"/>
                </a:srgbClr>
              </a:solidFill>
              <a:latin typeface="David" pitchFamily="34" charset="-79"/>
              <a:cs typeface="David" pitchFamily="34" charset="-79"/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he-IL" sz="3200" b="1" dirty="0">
              <a:solidFill>
                <a:srgbClr val="4F81BD">
                  <a:lumMod val="50000"/>
                </a:srgbClr>
              </a:solidFill>
              <a:latin typeface="David" pitchFamily="34" charset="-79"/>
              <a:cs typeface="David" pitchFamily="34" charset="-79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he-IL" sz="2400" b="1" dirty="0">
              <a:solidFill>
                <a:srgbClr val="4F81BD">
                  <a:lumMod val="50000"/>
                </a:srgbClr>
              </a:solidFill>
              <a:latin typeface="David" pitchFamily="34" charset="-79"/>
              <a:cs typeface="David" pitchFamily="34" charset="-79"/>
            </a:endParaRP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4F81BD">
                    <a:lumMod val="50000"/>
                  </a:srgbClr>
                </a:solidFill>
                <a:cs typeface="David" pitchFamily="34" charset="-79"/>
              </a:rPr>
              <a:t>This gap illustrates the housing supply gap and is one of the drivers of housing price rises</a:t>
            </a: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4F81BD">
                  <a:lumMod val="50000"/>
                </a:srgbClr>
              </a:solidFill>
              <a:cs typeface="David" pitchFamily="34" charset="-79"/>
            </a:endParaRP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he-IL" sz="2400" dirty="0">
              <a:solidFill>
                <a:srgbClr val="4F81BD">
                  <a:lumMod val="50000"/>
                </a:srgbClr>
              </a:solidFill>
              <a:cs typeface="David" pitchFamily="34" charset="-79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he-IL" sz="2400" b="1" dirty="0">
              <a:solidFill>
                <a:srgbClr val="4F81BD">
                  <a:lumMod val="50000"/>
                </a:srgbClr>
              </a:solidFill>
              <a:latin typeface="David" pitchFamily="34" charset="-79"/>
              <a:cs typeface="David" pitchFamily="34" charset="-79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000" b="1" dirty="0">
              <a:solidFill>
                <a:srgbClr val="4F81BD">
                  <a:lumMod val="50000"/>
                </a:srgbClr>
              </a:solidFill>
              <a:latin typeface="Arial" pitchFamily="34" charset="0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700" b="1" dirty="0">
              <a:solidFill>
                <a:srgbClr val="4F81BD">
                  <a:lumMod val="50000"/>
                </a:srgbClr>
              </a:solidFill>
              <a:latin typeface="Arial" pitchFamily="34" charset="0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800" b="1" dirty="0">
              <a:solidFill>
                <a:srgbClr val="4F81BD">
                  <a:lumMod val="50000"/>
                </a:srgbClr>
              </a:solidFill>
              <a:latin typeface="Arial" pitchFamily="34" charset="0"/>
            </a:endParaRPr>
          </a:p>
          <a:p>
            <a:pPr marL="381000" indent="-381000">
              <a:spcBef>
                <a:spcPct val="20000"/>
              </a:spcBef>
              <a:defRPr/>
            </a:pPr>
            <a:endParaRPr lang="he-IL" sz="2800" b="1" dirty="0">
              <a:solidFill>
                <a:srgbClr val="4F81BD">
                  <a:lumMod val="50000"/>
                </a:srgbClr>
              </a:solidFill>
              <a:latin typeface="Arial" pitchFamily="34" charset="0"/>
            </a:endParaRPr>
          </a:p>
          <a:p>
            <a:pPr marL="381000" indent="-381000" algn="just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he-IL" sz="2800" b="1" dirty="0">
              <a:solidFill>
                <a:srgbClr val="EEECE1"/>
              </a:solidFill>
              <a:latin typeface="Arial" pitchFamily="34" charset="0"/>
            </a:endParaRPr>
          </a:p>
          <a:p>
            <a:pPr marL="381000" indent="-381000">
              <a:spcBef>
                <a:spcPct val="20000"/>
              </a:spcBef>
              <a:defRPr/>
            </a:pPr>
            <a:r>
              <a:rPr lang="he-IL" sz="2800" b="1" dirty="0">
                <a:solidFill>
                  <a:srgbClr val="EEECE1"/>
                </a:solidFill>
                <a:latin typeface="Arial" pitchFamily="34" charset="0"/>
              </a:rPr>
              <a:t>	</a:t>
            </a:r>
            <a:endParaRPr lang="en-US" sz="2800" b="1" dirty="0">
              <a:solidFill>
                <a:srgbClr val="EEECE1"/>
              </a:solidFill>
              <a:latin typeface="Trebuchet MS" pitchFamily="34" charset="0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buFont typeface="Webdings" pitchFamily="18" charset="2"/>
              <a:buNone/>
              <a:defRPr/>
            </a:pPr>
            <a:endParaRPr lang="en-US" sz="2800" b="1" dirty="0">
              <a:solidFill>
                <a:srgbClr val="EEECE1"/>
              </a:solidFill>
              <a:latin typeface="Trebuchet MS" pitchFamily="34" charset="0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buFont typeface="Webdings" pitchFamily="18" charset="2"/>
              <a:buNone/>
              <a:defRPr/>
            </a:pPr>
            <a:endParaRPr lang="en-US" sz="2800" b="1" dirty="0">
              <a:solidFill>
                <a:srgbClr val="EEECE1"/>
              </a:solidFill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39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38" y="-99391"/>
            <a:ext cx="9295200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116" y="58316"/>
            <a:ext cx="8136904" cy="620688"/>
          </a:xfrm>
        </p:spPr>
        <p:txBody>
          <a:bodyPr>
            <a:noAutofit/>
          </a:bodyPr>
          <a:lstStyle/>
          <a:p>
            <a:pPr rtl="0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David" pitchFamily="34" charset="-79"/>
              </a:rPr>
              <a:t>The Residential Housing Gap</a:t>
            </a:r>
            <a:endParaRPr lang="he-IL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David" pitchFamily="34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CE3277-3DD0-47FD-B8C5-BC8341A40F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484" y="862936"/>
            <a:ext cx="7751031" cy="49159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171" y="6237312"/>
            <a:ext cx="383638" cy="58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427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39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38" y="-99391"/>
            <a:ext cx="9295200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116" y="58316"/>
            <a:ext cx="8136904" cy="620688"/>
          </a:xfrm>
        </p:spPr>
        <p:txBody>
          <a:bodyPr>
            <a:noAutofit/>
          </a:bodyPr>
          <a:lstStyle/>
          <a:p>
            <a:pPr rtl="0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David" pitchFamily="34" charset="-79"/>
              </a:rPr>
              <a:t>Non Residential Construction</a:t>
            </a:r>
            <a:endParaRPr lang="he-IL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David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244" y="6237312"/>
            <a:ext cx="383638" cy="5814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17198" y="1092034"/>
            <a:ext cx="5810250" cy="2676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94123" y="4332871"/>
            <a:ext cx="5800725" cy="24193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50206" y="953129"/>
            <a:ext cx="428855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Total Non Residential Buildings (1,000 </a:t>
            </a:r>
            <a:r>
              <a:rPr lang="en-US" dirty="0" err="1"/>
              <a:t>sqm</a:t>
            </a:r>
            <a:r>
              <a:rPr lang="en-US" dirty="0"/>
              <a:t>)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1394123" y="3913799"/>
            <a:ext cx="53285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Government and Municipal Buildings (1,000 </a:t>
            </a:r>
            <a:r>
              <a:rPr lang="en-US" dirty="0" err="1"/>
              <a:t>sqm</a:t>
            </a:r>
            <a:r>
              <a:rPr lang="en-US" dirty="0"/>
              <a:t>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33583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55438" y="-134549"/>
            <a:ext cx="9295200" cy="93610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025" y="58738"/>
            <a:ext cx="8137525" cy="620712"/>
          </a:xfrm>
        </p:spPr>
        <p:txBody>
          <a:bodyPr rtlCol="1">
            <a:noAutofit/>
          </a:bodyPr>
          <a:lstStyle/>
          <a:p>
            <a:pPr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Projected Market Growth </a:t>
            </a:r>
            <a:endParaRPr lang="he-IL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33AD64B-58F0-4F34-8F65-6434499DC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850" y="5661248"/>
            <a:ext cx="8092254" cy="84888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 rtl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200" b="1" dirty="0">
                <a:solidFill>
                  <a:srgbClr val="00B0F0"/>
                </a:solidFill>
                <a:cs typeface="David" pitchFamily="34" charset="-79"/>
              </a:rPr>
              <a:t>2.2% </a:t>
            </a:r>
            <a:r>
              <a:rPr lang="en-US" sz="2400" dirty="0">
                <a:solidFill>
                  <a:srgbClr val="4F81BD">
                    <a:lumMod val="50000"/>
                  </a:srgbClr>
                </a:solidFill>
                <a:cs typeface="David" pitchFamily="34" charset="-79"/>
              </a:rPr>
              <a:t>projected yearly growth in housing. </a:t>
            </a:r>
            <a:r>
              <a:rPr lang="en-US" sz="3200" b="1" dirty="0">
                <a:solidFill>
                  <a:srgbClr val="00B0F0"/>
                </a:solidFill>
                <a:cs typeface="David" pitchFamily="34" charset="-79"/>
              </a:rPr>
              <a:t>5%</a:t>
            </a:r>
            <a:r>
              <a:rPr lang="en-US" sz="2400" dirty="0">
                <a:solidFill>
                  <a:srgbClr val="4F81BD">
                    <a:lumMod val="50000"/>
                  </a:srgbClr>
                </a:solidFill>
                <a:cs typeface="David" pitchFamily="34" charset="-79"/>
              </a:rPr>
              <a:t> projected growth in Infrastructure construction</a:t>
            </a: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4F81BD">
                  <a:lumMod val="50000"/>
                </a:srgbClr>
              </a:solidFill>
              <a:cs typeface="David" pitchFamily="34" charset="-79"/>
            </a:endParaRP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4F81BD">
                  <a:lumMod val="50000"/>
                </a:srgbClr>
              </a:solidFill>
              <a:cs typeface="David" pitchFamily="34" charset="-79"/>
            </a:endParaRP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he-IL" sz="2400" dirty="0">
              <a:solidFill>
                <a:srgbClr val="4F81BD">
                  <a:lumMod val="50000"/>
                </a:srgbClr>
              </a:solidFill>
              <a:cs typeface="David" pitchFamily="34" charset="-79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he-IL" sz="2400" b="1" dirty="0">
              <a:solidFill>
                <a:srgbClr val="4F81BD">
                  <a:lumMod val="50000"/>
                </a:srgbClr>
              </a:solidFill>
              <a:latin typeface="David" pitchFamily="34" charset="-79"/>
              <a:cs typeface="David" pitchFamily="34" charset="-79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000" b="1" dirty="0">
              <a:solidFill>
                <a:srgbClr val="4F81BD">
                  <a:lumMod val="50000"/>
                </a:srgbClr>
              </a:solidFill>
              <a:latin typeface="Arial" pitchFamily="34" charset="0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700" b="1" dirty="0">
              <a:solidFill>
                <a:srgbClr val="4F81BD">
                  <a:lumMod val="50000"/>
                </a:srgbClr>
              </a:solidFill>
              <a:latin typeface="Arial" pitchFamily="34" charset="0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800" b="1" dirty="0">
              <a:solidFill>
                <a:srgbClr val="4F81BD">
                  <a:lumMod val="50000"/>
                </a:srgbClr>
              </a:solidFill>
              <a:latin typeface="Arial" pitchFamily="34" charset="0"/>
            </a:endParaRPr>
          </a:p>
          <a:p>
            <a:pPr marL="381000" indent="-381000">
              <a:spcBef>
                <a:spcPct val="20000"/>
              </a:spcBef>
              <a:defRPr/>
            </a:pPr>
            <a:endParaRPr lang="he-IL" sz="2800" b="1" dirty="0">
              <a:solidFill>
                <a:srgbClr val="4F81BD">
                  <a:lumMod val="50000"/>
                </a:srgbClr>
              </a:solidFill>
              <a:latin typeface="Arial" pitchFamily="34" charset="0"/>
            </a:endParaRPr>
          </a:p>
          <a:p>
            <a:pPr marL="381000" indent="-381000" algn="just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he-IL" sz="2800" b="1" dirty="0">
              <a:solidFill>
                <a:srgbClr val="EEECE1"/>
              </a:solidFill>
              <a:latin typeface="Arial" pitchFamily="34" charset="0"/>
            </a:endParaRPr>
          </a:p>
          <a:p>
            <a:pPr marL="381000" indent="-381000">
              <a:spcBef>
                <a:spcPct val="20000"/>
              </a:spcBef>
              <a:defRPr/>
            </a:pPr>
            <a:r>
              <a:rPr lang="he-IL" sz="2800" b="1" dirty="0">
                <a:solidFill>
                  <a:srgbClr val="EEECE1"/>
                </a:solidFill>
                <a:latin typeface="Arial" pitchFamily="34" charset="0"/>
              </a:rPr>
              <a:t>	</a:t>
            </a:r>
            <a:endParaRPr lang="en-US" sz="2800" b="1" dirty="0">
              <a:solidFill>
                <a:srgbClr val="EEECE1"/>
              </a:solidFill>
              <a:latin typeface="Trebuchet MS" pitchFamily="34" charset="0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buFont typeface="Webdings" pitchFamily="18" charset="2"/>
              <a:buNone/>
              <a:defRPr/>
            </a:pPr>
            <a:endParaRPr lang="en-US" sz="2800" b="1" dirty="0">
              <a:solidFill>
                <a:srgbClr val="EEECE1"/>
              </a:solidFill>
              <a:latin typeface="Trebuchet MS" pitchFamily="34" charset="0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buFont typeface="Webdings" pitchFamily="18" charset="2"/>
              <a:buNone/>
              <a:defRPr/>
            </a:pPr>
            <a:endParaRPr lang="en-US" sz="2800" b="1" dirty="0">
              <a:solidFill>
                <a:srgbClr val="EEECE1"/>
              </a:solidFill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A6D4A6-61CE-4891-9A4E-DDE4AB29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850" y="876755"/>
            <a:ext cx="7706299" cy="45004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244" y="6237312"/>
            <a:ext cx="383638" cy="58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631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39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38" y="-99391"/>
            <a:ext cx="9295200" cy="3668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4624"/>
            <a:ext cx="8136904" cy="3168352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+mn-lt"/>
                <a:ea typeface="+mn-ea"/>
                <a:cs typeface="David" pitchFamily="34" charset="-79"/>
              </a:rPr>
              <a:t>Thank you</a:t>
            </a:r>
            <a:endParaRPr lang="he-IL" sz="5400" b="1" dirty="0">
              <a:solidFill>
                <a:schemeClr val="bg1"/>
              </a:solidFill>
              <a:latin typeface="+mn-lt"/>
              <a:ea typeface="+mn-ea"/>
              <a:cs typeface="David" pitchFamily="34" charset="-79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4116" y="3717032"/>
            <a:ext cx="8229600" cy="201622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e-IL" sz="4000" b="1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221088"/>
            <a:ext cx="936104" cy="141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307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39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38" y="-99391"/>
            <a:ext cx="9295200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116" y="58316"/>
            <a:ext cx="8136904" cy="620688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David" pitchFamily="34" charset="-79"/>
              </a:rPr>
              <a:t>The Israel Builders Association </a:t>
            </a:r>
            <a:endParaRPr lang="he-IL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David" pitchFamily="34" charset="-79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4792" y="836711"/>
            <a:ext cx="8737688" cy="5184577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F0"/>
                </a:solidFill>
                <a:cs typeface="David" pitchFamily="34" charset="-79"/>
              </a:rPr>
              <a:t>The only official organization of construction sector members in Israel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. Established 1949. Incorporates 13 local Associations</a:t>
            </a:r>
          </a:p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F0"/>
                </a:solidFill>
                <a:cs typeface="David" pitchFamily="34" charset="-79"/>
              </a:rPr>
              <a:t>2,200 members 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– contractors &amp; developers for home building, infrastructure and all other construction work</a:t>
            </a:r>
          </a:p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F0"/>
                </a:solidFill>
                <a:cs typeface="David" pitchFamily="34" charset="-79"/>
              </a:rPr>
              <a:t>Represents the sector interests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 with government ministries, Local Government, BOI, CBS, ISI, etc. </a:t>
            </a:r>
          </a:p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F0"/>
                </a:solidFill>
                <a:cs typeface="David" pitchFamily="34" charset="-79"/>
              </a:rPr>
              <a:t>Represents the employers in the Collective Labor Agreement 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with the General Organization of Workers. Operates a Bipartite Mediation Committee for employers and workers</a:t>
            </a:r>
          </a:p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F0"/>
                </a:solidFill>
                <a:cs typeface="David" pitchFamily="34" charset="-79"/>
              </a:rPr>
              <a:t>Plans and oversees on-site assessment of foreign workers 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to be employed in Israel - molding, masonry, flooring, plastering</a:t>
            </a:r>
          </a:p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F0"/>
                </a:solidFill>
                <a:cs typeface="David" pitchFamily="34" charset="-79"/>
              </a:rPr>
              <a:t>Founded CONTECH 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- Construction-tech hub providing construction companies access to high-tech innovation. A joint project of the IBA and the Israeli Government</a:t>
            </a:r>
          </a:p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F497D">
                  <a:lumMod val="75000"/>
                </a:srgbClr>
              </a:solidFill>
              <a:cs typeface="David" pitchFamily="34" charset="-79"/>
            </a:endParaRPr>
          </a:p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F497D">
                  <a:lumMod val="75000"/>
                </a:srgbClr>
              </a:solidFill>
              <a:cs typeface="David" pitchFamily="34" charset="-79"/>
            </a:endParaRPr>
          </a:p>
          <a:p>
            <a:pPr marL="457200" indent="-457200" algn="l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rgbClr val="1F497D">
                  <a:lumMod val="75000"/>
                </a:srgbClr>
              </a:solidFill>
              <a:cs typeface="David" pitchFamily="34" charset="-79"/>
            </a:endParaRP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endParaRPr lang="en-US" sz="2000" b="1" dirty="0">
              <a:solidFill>
                <a:srgbClr val="00CC99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 algn="r" rtl="1" eaLnBrk="0" hangingPunct="0">
              <a:spcBef>
                <a:spcPts val="300"/>
              </a:spcBef>
              <a:buFont typeface="Arial" pitchFamily="34" charset="0"/>
              <a:buChar char="•"/>
              <a:defRPr/>
            </a:pPr>
            <a:endParaRPr lang="he-IL" sz="2000" b="1" dirty="0">
              <a:solidFill>
                <a:srgbClr val="00CC99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 algn="r" rtl="1" eaLnBrk="0" hangingPunct="0">
              <a:spcBef>
                <a:spcPts val="300"/>
              </a:spcBef>
              <a:buFont typeface="Arial" pitchFamily="34" charset="0"/>
              <a:buChar char="•"/>
              <a:defRPr/>
            </a:pPr>
            <a:endParaRPr lang="he-IL" sz="2000" b="1" dirty="0">
              <a:solidFill>
                <a:srgbClr val="00CC99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r" rtl="1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r" rtl="1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r" rtl="1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81000" indent="-381000" algn="r" rtl="1" eaLnBrk="0" hangingPunct="0">
              <a:spcBef>
                <a:spcPct val="20000"/>
              </a:spcBef>
              <a:defRPr/>
            </a:pPr>
            <a:endParaRPr lang="he-IL" sz="2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81000" indent="-381000" algn="just" rtl="1" eaLnBrk="0" hangingPunct="0"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he-IL" sz="2000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marL="381000" indent="-381000" algn="r" rtl="1" eaLnBrk="0" hangingPunct="0">
              <a:spcBef>
                <a:spcPct val="20000"/>
              </a:spcBef>
              <a:defRPr/>
            </a:pPr>
            <a:r>
              <a:rPr lang="he-IL" sz="20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2000" b="1" dirty="0">
              <a:solidFill>
                <a:schemeClr val="bg2"/>
              </a:solidFill>
              <a:latin typeface="Trebuchet MS" pitchFamily="34" charset="0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buFont typeface="Webdings" pitchFamily="18" charset="2"/>
              <a:buNone/>
              <a:defRPr/>
            </a:pPr>
            <a:endParaRPr lang="en-US" sz="2000" b="1" dirty="0">
              <a:solidFill>
                <a:schemeClr val="bg2"/>
              </a:solidFill>
              <a:latin typeface="Trebuchet MS" pitchFamily="34" charset="0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buFont typeface="Webdings" pitchFamily="18" charset="2"/>
              <a:buNone/>
              <a:defRPr/>
            </a:pPr>
            <a:endParaRPr lang="en-US" sz="2000" b="1" dirty="0">
              <a:solidFill>
                <a:schemeClr val="bg2"/>
              </a:solidFill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244" y="6237312"/>
            <a:ext cx="383638" cy="58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279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39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38" y="-99391"/>
            <a:ext cx="9295200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116" y="58316"/>
            <a:ext cx="8136904" cy="620688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David" pitchFamily="34" charset="-79"/>
              </a:rPr>
              <a:t>The Israel Builders Association </a:t>
            </a:r>
            <a:endParaRPr lang="he-IL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David" pitchFamily="34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908720"/>
            <a:ext cx="8842561" cy="56886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244" y="6237312"/>
            <a:ext cx="383638" cy="58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110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39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38" y="-99391"/>
            <a:ext cx="9295200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116" y="58316"/>
            <a:ext cx="8136904" cy="620688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David" pitchFamily="34" charset="-79"/>
              </a:rPr>
              <a:t>2018 Macro Environment</a:t>
            </a:r>
            <a:endParaRPr lang="he-IL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David" pitchFamily="34" charset="-79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1521" y="994419"/>
            <a:ext cx="8339500" cy="5026869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Area      	       </a:t>
            </a:r>
            <a:r>
              <a:rPr lang="he-IL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	</a:t>
            </a:r>
            <a:r>
              <a:rPr lang="en-US" sz="2400" b="1" dirty="0">
                <a:solidFill>
                  <a:srgbClr val="00B0F0"/>
                </a:solidFill>
                <a:cs typeface="David" pitchFamily="34" charset="-79"/>
              </a:rPr>
              <a:t>   </a:t>
            </a:r>
            <a:r>
              <a:rPr lang="en-US" sz="3200" b="1" dirty="0">
                <a:solidFill>
                  <a:srgbClr val="00B0F0"/>
                </a:solidFill>
                <a:cs typeface="David" pitchFamily="34" charset="-79"/>
              </a:rPr>
              <a:t>22,000</a:t>
            </a:r>
            <a:r>
              <a:rPr lang="en-US" sz="2800" b="1" dirty="0">
                <a:solidFill>
                  <a:srgbClr val="00B0F0"/>
                </a:solidFill>
                <a:cs typeface="David" pitchFamily="34" charset="-79"/>
              </a:rPr>
              <a:t> </a:t>
            </a:r>
            <a:r>
              <a:rPr lang="en-US" sz="2400" b="1" dirty="0">
                <a:solidFill>
                  <a:srgbClr val="00B0F0"/>
                </a:solidFill>
                <a:cs typeface="David" pitchFamily="34" charset="-79"/>
              </a:rPr>
              <a:t> </a:t>
            </a:r>
            <a:r>
              <a:rPr lang="en-US" sz="2400" dirty="0" err="1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sq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 km</a:t>
            </a: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Population  		</a:t>
            </a:r>
            <a:r>
              <a:rPr lang="en-US" sz="2400" b="1" dirty="0">
                <a:solidFill>
                  <a:srgbClr val="00B0F0"/>
                </a:solidFill>
                <a:cs typeface="David" pitchFamily="34" charset="-79"/>
              </a:rPr>
              <a:t>   </a:t>
            </a:r>
            <a:r>
              <a:rPr lang="en-US" sz="3200" b="1" dirty="0">
                <a:solidFill>
                  <a:srgbClr val="00B0F0"/>
                </a:solidFill>
                <a:cs typeface="David" pitchFamily="34" charset="-79"/>
              </a:rPr>
              <a:t>8.9 m</a:t>
            </a:r>
            <a:r>
              <a:rPr lang="en-US" sz="2400" b="1" dirty="0">
                <a:solidFill>
                  <a:srgbClr val="00B0F0"/>
                </a:solidFill>
                <a:cs typeface="David" pitchFamily="34" charset="-79"/>
              </a:rPr>
              <a:t>       </a:t>
            </a:r>
            <a:r>
              <a:rPr lang="en-US" sz="3200" dirty="0">
                <a:solidFill>
                  <a:srgbClr val="1F497D">
                    <a:lumMod val="75000"/>
                  </a:srgbClr>
                </a:solidFill>
                <a:latin typeface="+mj-lt"/>
                <a:cs typeface="David" pitchFamily="34" charset="-79"/>
              </a:rPr>
              <a:t>+</a:t>
            </a:r>
            <a:r>
              <a:rPr lang="he-IL" sz="3200" dirty="0">
                <a:solidFill>
                  <a:srgbClr val="1F497D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% </a:t>
            </a: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GDP    		</a:t>
            </a:r>
            <a:r>
              <a:rPr lang="en-US" sz="3200" b="1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  </a:t>
            </a:r>
            <a:r>
              <a:rPr lang="en-US" sz="3200" b="1" dirty="0">
                <a:solidFill>
                  <a:srgbClr val="00B0F0"/>
                </a:solidFill>
                <a:cs typeface="David" pitchFamily="34" charset="-79"/>
              </a:rPr>
              <a:t>$369 b       </a:t>
            </a:r>
            <a:r>
              <a:rPr lang="en-US" sz="32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+3.3%</a:t>
            </a: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GDP per capita   	</a:t>
            </a:r>
            <a:r>
              <a:rPr lang="en-US" sz="2400" dirty="0">
                <a:solidFill>
                  <a:srgbClr val="00B0F0"/>
                </a:solidFill>
                <a:cs typeface="David" pitchFamily="34" charset="-79"/>
              </a:rPr>
              <a:t>   </a:t>
            </a:r>
            <a:r>
              <a:rPr lang="en-US" sz="3200" b="1" dirty="0">
                <a:solidFill>
                  <a:srgbClr val="00B0F0"/>
                </a:solidFill>
                <a:cs typeface="David" pitchFamily="34" charset="-79"/>
              </a:rPr>
              <a:t>$41,700    </a:t>
            </a:r>
            <a:r>
              <a:rPr lang="en-US" sz="32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+1.3%</a:t>
            </a: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Unemployment		</a:t>
            </a:r>
            <a:r>
              <a:rPr lang="he-IL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  </a:t>
            </a:r>
            <a:r>
              <a:rPr lang="he-IL" sz="2400" dirty="0">
                <a:solidFill>
                  <a:srgbClr val="00B0F0"/>
                </a:solidFill>
                <a:cs typeface="David" pitchFamily="34" charset="-79"/>
              </a:rPr>
              <a:t> </a:t>
            </a:r>
            <a:r>
              <a:rPr lang="en-US" sz="3200" b="1" dirty="0">
                <a:solidFill>
                  <a:srgbClr val="00B0F0"/>
                </a:solidFill>
                <a:cs typeface="David" pitchFamily="34" charset="-79"/>
              </a:rPr>
              <a:t>4%</a:t>
            </a:r>
            <a:endParaRPr lang="en-US" sz="2400" b="1" dirty="0">
              <a:solidFill>
                <a:srgbClr val="00B0F0"/>
              </a:solidFill>
              <a:cs typeface="David" pitchFamily="34" charset="-79"/>
            </a:endParaRP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Real wage growth		</a:t>
            </a:r>
            <a:r>
              <a:rPr lang="he-IL" sz="2400" dirty="0">
                <a:solidFill>
                  <a:srgbClr val="00B0F0"/>
                </a:solidFill>
                <a:cs typeface="David" pitchFamily="34" charset="-79"/>
              </a:rPr>
              <a:t>  </a:t>
            </a:r>
            <a:r>
              <a:rPr lang="en-US" sz="3200" b="1" dirty="0">
                <a:solidFill>
                  <a:srgbClr val="00B0F0"/>
                </a:solidFill>
                <a:cs typeface="David" pitchFamily="34" charset="-79"/>
              </a:rPr>
              <a:t>2.7%</a:t>
            </a:r>
            <a:endParaRPr lang="en-US" sz="2400" b="1" dirty="0">
              <a:solidFill>
                <a:srgbClr val="00B0F0"/>
              </a:solidFill>
              <a:cs typeface="David" pitchFamily="34" charset="-79"/>
            </a:endParaRP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Inflation			</a:t>
            </a:r>
            <a:r>
              <a:rPr lang="he-IL" sz="2400" dirty="0">
                <a:solidFill>
                  <a:srgbClr val="00B0F0"/>
                </a:solidFill>
                <a:cs typeface="David" pitchFamily="34" charset="-79"/>
              </a:rPr>
              <a:t>   </a:t>
            </a:r>
            <a:r>
              <a:rPr lang="en-US" sz="3200" b="1" dirty="0">
                <a:solidFill>
                  <a:srgbClr val="00B0F0"/>
                </a:solidFill>
                <a:cs typeface="David" pitchFamily="34" charset="-79"/>
              </a:rPr>
              <a:t>0.8%</a:t>
            </a:r>
            <a:endParaRPr lang="en-US" sz="2400" b="1" dirty="0">
              <a:solidFill>
                <a:srgbClr val="00B0F0"/>
              </a:solidFill>
              <a:cs typeface="David" pitchFamily="34" charset="-79"/>
            </a:endParaRP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BOI Interest Rate		</a:t>
            </a:r>
            <a:r>
              <a:rPr lang="he-IL" sz="2400" dirty="0">
                <a:solidFill>
                  <a:srgbClr val="00B0F0"/>
                </a:solidFill>
                <a:cs typeface="David" pitchFamily="34" charset="-79"/>
              </a:rPr>
              <a:t>  </a:t>
            </a:r>
            <a:r>
              <a:rPr lang="en-US" sz="3200" b="1" dirty="0">
                <a:solidFill>
                  <a:srgbClr val="00B0F0"/>
                </a:solidFill>
                <a:cs typeface="David" pitchFamily="34" charset="-79"/>
              </a:rPr>
              <a:t>0.25%</a:t>
            </a:r>
            <a:endParaRPr lang="en-US" sz="2400" b="1" dirty="0">
              <a:solidFill>
                <a:srgbClr val="00B0F0"/>
              </a:solidFill>
              <a:cs typeface="David" pitchFamily="34" charset="-79"/>
            </a:endParaRP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Government Debt as part of  GDP	</a:t>
            </a:r>
            <a:r>
              <a:rPr lang="en-US" sz="3200" b="1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  </a:t>
            </a:r>
            <a:r>
              <a:rPr lang="en-US" sz="3200" b="1" dirty="0">
                <a:solidFill>
                  <a:srgbClr val="00B0F0"/>
                </a:solidFill>
                <a:cs typeface="David" pitchFamily="34" charset="-79"/>
              </a:rPr>
              <a:t>61%</a:t>
            </a: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1F497D">
                  <a:lumMod val="75000"/>
                </a:srgbClr>
              </a:solidFill>
              <a:cs typeface="David" pitchFamily="34" charset="-79"/>
            </a:endParaRP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1F497D">
                  <a:lumMod val="75000"/>
                </a:srgbClr>
              </a:solidFill>
              <a:cs typeface="David" pitchFamily="34" charset="-79"/>
            </a:endParaRP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1F497D">
                  <a:lumMod val="75000"/>
                </a:srgbClr>
              </a:solidFill>
              <a:cs typeface="David" pitchFamily="34" charset="-79"/>
            </a:endParaRP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endParaRPr lang="en-US" sz="2400" b="1" dirty="0">
              <a:solidFill>
                <a:srgbClr val="00CC99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 algn="r" rtl="1" eaLnBrk="0" hangingPunct="0">
              <a:spcBef>
                <a:spcPts val="300"/>
              </a:spcBef>
              <a:buFont typeface="Arial" pitchFamily="34" charset="0"/>
              <a:buChar char="•"/>
              <a:defRPr/>
            </a:pPr>
            <a:endParaRPr lang="he-IL" sz="2400" b="1" dirty="0">
              <a:solidFill>
                <a:srgbClr val="00CC99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 algn="r" rtl="1" eaLnBrk="0" hangingPunct="0">
              <a:spcBef>
                <a:spcPts val="300"/>
              </a:spcBef>
              <a:buFont typeface="Arial" pitchFamily="34" charset="0"/>
              <a:buChar char="•"/>
              <a:defRPr/>
            </a:pPr>
            <a:endParaRPr lang="he-IL" sz="2400" b="1" dirty="0">
              <a:solidFill>
                <a:srgbClr val="00CC99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r" rtl="1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r" rtl="1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r" rtl="1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81000" indent="-381000" algn="r" rtl="1" eaLnBrk="0" hangingPunct="0">
              <a:spcBef>
                <a:spcPct val="20000"/>
              </a:spcBef>
              <a:defRPr/>
            </a:pPr>
            <a:endParaRPr lang="he-IL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81000" indent="-381000" algn="just" rtl="1"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he-IL" sz="2400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marL="381000" indent="-381000" algn="r" rtl="1" eaLnBrk="0" hangingPunct="0">
              <a:spcBef>
                <a:spcPct val="20000"/>
              </a:spcBef>
              <a:defRPr/>
            </a:pPr>
            <a:r>
              <a:rPr lang="he-IL" sz="24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2400" b="1" dirty="0">
              <a:solidFill>
                <a:schemeClr val="bg2"/>
              </a:solidFill>
              <a:latin typeface="Trebuchet MS" pitchFamily="34" charset="0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buFont typeface="Webdings" pitchFamily="18" charset="2"/>
              <a:buNone/>
              <a:defRPr/>
            </a:pPr>
            <a:endParaRPr lang="en-US" sz="2400" b="1" dirty="0">
              <a:solidFill>
                <a:schemeClr val="bg2"/>
              </a:solidFill>
              <a:latin typeface="Trebuchet MS" pitchFamily="34" charset="0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buFont typeface="Webdings" pitchFamily="18" charset="2"/>
              <a:buNone/>
              <a:defRPr/>
            </a:pPr>
            <a:endParaRPr lang="en-US" sz="2400" b="1" dirty="0">
              <a:solidFill>
                <a:schemeClr val="bg2"/>
              </a:solidFill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244" y="6237312"/>
            <a:ext cx="383638" cy="58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734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55438" y="-134549"/>
            <a:ext cx="9295200" cy="93610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388" y="58738"/>
            <a:ext cx="8856662" cy="620712"/>
          </a:xfrm>
        </p:spPr>
        <p:txBody>
          <a:bodyPr rtlCol="1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David" pitchFamily="34" charset="-79"/>
              </a:rPr>
              <a:t>Israeli Construction Sector Size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2EB1135-9172-457C-96C3-DE136EB19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7" y="4638065"/>
            <a:ext cx="8292157" cy="93610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 rtl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solidFill>
                  <a:srgbClr val="4F81BD">
                    <a:lumMod val="50000"/>
                  </a:srgbClr>
                </a:solidFill>
                <a:cs typeface="David" pitchFamily="34" charset="-79"/>
              </a:rPr>
              <a:t>Share of GDP   </a:t>
            </a:r>
            <a:r>
              <a:rPr lang="en-US" sz="3600" b="1" dirty="0">
                <a:solidFill>
                  <a:srgbClr val="00B0F0"/>
                </a:solidFill>
                <a:cs typeface="David" pitchFamily="34" charset="-79"/>
              </a:rPr>
              <a:t>11.4%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solidFill>
                  <a:srgbClr val="4F81BD">
                    <a:lumMod val="50000"/>
                  </a:srgbClr>
                </a:solidFill>
                <a:cs typeface="David" pitchFamily="34" charset="-79"/>
              </a:rPr>
              <a:t>Avg real growth per year  over the past 5 years    </a:t>
            </a:r>
            <a:r>
              <a:rPr lang="en-US" sz="3600" b="1" dirty="0">
                <a:solidFill>
                  <a:srgbClr val="00B0F0"/>
                </a:solidFill>
                <a:cs typeface="David" pitchFamily="34" charset="-79"/>
              </a:rPr>
              <a:t>3.9%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solidFill>
                  <a:srgbClr val="4F81BD">
                    <a:lumMod val="50000"/>
                  </a:srgbClr>
                </a:solidFill>
                <a:cs typeface="David" pitchFamily="34" charset="-79"/>
              </a:rPr>
              <a:t>Avg housing real growth per year  over the past 5 years   </a:t>
            </a:r>
            <a:r>
              <a:rPr lang="en-US" sz="3600" b="1" dirty="0">
                <a:solidFill>
                  <a:srgbClr val="00B0F0"/>
                </a:solidFill>
                <a:cs typeface="David" pitchFamily="34" charset="-79"/>
              </a:rPr>
              <a:t>3.5%</a:t>
            </a: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3600" dirty="0">
              <a:solidFill>
                <a:srgbClr val="4F81BD">
                  <a:lumMod val="50000"/>
                </a:srgbClr>
              </a:solidFill>
              <a:cs typeface="David" pitchFamily="34" charset="-79"/>
            </a:endParaRP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4F81BD">
                  <a:lumMod val="50000"/>
                </a:srgbClr>
              </a:solidFill>
              <a:cs typeface="David" pitchFamily="34" charset="-79"/>
            </a:endParaRP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4F81BD">
                  <a:lumMod val="50000"/>
                </a:srgbClr>
              </a:solidFill>
              <a:cs typeface="David" pitchFamily="34" charset="-79"/>
            </a:endParaRP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he-IL" sz="2400" dirty="0">
              <a:solidFill>
                <a:srgbClr val="4F81BD">
                  <a:lumMod val="50000"/>
                </a:srgbClr>
              </a:solidFill>
              <a:cs typeface="David" pitchFamily="34" charset="-79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he-IL" sz="2400" b="1" dirty="0">
              <a:solidFill>
                <a:srgbClr val="4F81BD">
                  <a:lumMod val="50000"/>
                </a:srgbClr>
              </a:solidFill>
              <a:latin typeface="David" pitchFamily="34" charset="-79"/>
              <a:cs typeface="David" pitchFamily="34" charset="-79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000" b="1" dirty="0">
              <a:solidFill>
                <a:srgbClr val="4F81BD">
                  <a:lumMod val="50000"/>
                </a:srgbClr>
              </a:solidFill>
              <a:latin typeface="Arial" pitchFamily="34" charset="0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700" b="1" dirty="0">
              <a:solidFill>
                <a:srgbClr val="4F81BD">
                  <a:lumMod val="50000"/>
                </a:srgbClr>
              </a:solidFill>
              <a:latin typeface="Arial" pitchFamily="34" charset="0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800" b="1" dirty="0">
              <a:solidFill>
                <a:srgbClr val="4F81BD">
                  <a:lumMod val="50000"/>
                </a:srgbClr>
              </a:solidFill>
              <a:latin typeface="Arial" pitchFamily="34" charset="0"/>
            </a:endParaRPr>
          </a:p>
          <a:p>
            <a:pPr marL="381000" indent="-381000">
              <a:spcBef>
                <a:spcPct val="20000"/>
              </a:spcBef>
              <a:defRPr/>
            </a:pPr>
            <a:endParaRPr lang="he-IL" sz="2800" b="1" dirty="0">
              <a:solidFill>
                <a:srgbClr val="4F81BD">
                  <a:lumMod val="50000"/>
                </a:srgbClr>
              </a:solidFill>
              <a:latin typeface="Arial" pitchFamily="34" charset="0"/>
            </a:endParaRPr>
          </a:p>
          <a:p>
            <a:pPr marL="381000" indent="-381000" algn="just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he-IL" sz="2800" b="1" dirty="0">
              <a:solidFill>
                <a:srgbClr val="EEECE1"/>
              </a:solidFill>
              <a:latin typeface="Arial" pitchFamily="34" charset="0"/>
            </a:endParaRPr>
          </a:p>
          <a:p>
            <a:pPr marL="381000" indent="-381000">
              <a:spcBef>
                <a:spcPct val="20000"/>
              </a:spcBef>
              <a:defRPr/>
            </a:pPr>
            <a:r>
              <a:rPr lang="he-IL" sz="2800" b="1" dirty="0">
                <a:solidFill>
                  <a:srgbClr val="EEECE1"/>
                </a:solidFill>
                <a:latin typeface="Arial" pitchFamily="34" charset="0"/>
              </a:rPr>
              <a:t>	</a:t>
            </a:r>
            <a:endParaRPr lang="en-US" sz="2800" b="1" dirty="0">
              <a:solidFill>
                <a:srgbClr val="EEECE1"/>
              </a:solidFill>
              <a:latin typeface="Trebuchet MS" pitchFamily="34" charset="0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buFont typeface="Webdings" pitchFamily="18" charset="2"/>
              <a:buNone/>
              <a:defRPr/>
            </a:pPr>
            <a:endParaRPr lang="en-US" sz="2800" b="1" dirty="0">
              <a:solidFill>
                <a:srgbClr val="EEECE1"/>
              </a:solidFill>
              <a:latin typeface="Trebuchet MS" pitchFamily="34" charset="0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buFont typeface="Webdings" pitchFamily="18" charset="2"/>
              <a:buNone/>
              <a:defRPr/>
            </a:pPr>
            <a:endParaRPr lang="en-US" sz="2800" b="1" dirty="0">
              <a:solidFill>
                <a:srgbClr val="EEECE1"/>
              </a:solidFill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65C3BA3-86D0-42B5-94A7-5A3E86F3A5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6716" y="848376"/>
            <a:ext cx="6130567" cy="366758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6DBF0FC-DB5F-4800-AA5C-4C31D29374A8}"/>
              </a:ext>
            </a:extLst>
          </p:cNvPr>
          <p:cNvSpPr txBox="1"/>
          <p:nvPr/>
        </p:nvSpPr>
        <p:spPr>
          <a:xfrm>
            <a:off x="6012160" y="4382065"/>
            <a:ext cx="2615208" cy="2677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100" dirty="0"/>
              <a:t>Source : Israel Central Bureau of Statistics </a:t>
            </a:r>
            <a:endParaRPr lang="he-IL" sz="11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244" y="6237312"/>
            <a:ext cx="383638" cy="58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337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49974" y="5085184"/>
            <a:ext cx="8807450" cy="82872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57200" indent="-457200" algn="just" rtl="1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he-IL" sz="3200" b="1" dirty="0">
              <a:solidFill>
                <a:schemeClr val="accent1">
                  <a:lumMod val="50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 algn="r" rtl="1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he-IL" sz="2600" b="1" dirty="0">
              <a:solidFill>
                <a:srgbClr val="00CC99">
                  <a:lumMod val="50000"/>
                </a:srgbClr>
              </a:solidFill>
              <a:latin typeface="Arial" pitchFamily="34" charset="0"/>
            </a:endParaRPr>
          </a:p>
          <a:p>
            <a:pPr marL="514350" indent="-514350" algn="r" rtl="1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he-IL" sz="2600" b="1" dirty="0">
              <a:solidFill>
                <a:srgbClr val="00CC99">
                  <a:lumMod val="50000"/>
                </a:srgbClr>
              </a:solidFill>
              <a:latin typeface="Arial" pitchFamily="34" charset="0"/>
            </a:endParaRPr>
          </a:p>
          <a:p>
            <a:pPr marL="457200" indent="-457200" algn="r" rt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he-IL" sz="2000" b="1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marL="457200" indent="-457200" algn="r" rt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he-IL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marL="457200" indent="-457200" algn="r" rt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he-IL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marL="381000" indent="-381000" algn="r" rtl="1" fontAlgn="auto">
              <a:spcBef>
                <a:spcPct val="20000"/>
              </a:spcBef>
              <a:spcAft>
                <a:spcPts val="0"/>
              </a:spcAft>
              <a:defRPr/>
            </a:pPr>
            <a:endParaRPr lang="he-IL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marL="381000" indent="-381000" algn="just" rtl="1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he-IL" sz="2800" b="1" dirty="0">
              <a:solidFill>
                <a:schemeClr val="bg2"/>
              </a:solidFill>
              <a:latin typeface="Arial" pitchFamily="34" charset="0"/>
            </a:endParaRPr>
          </a:p>
          <a:p>
            <a:pPr marL="381000" indent="-381000" algn="r" rtl="1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sz="2800" b="1" dirty="0">
                <a:solidFill>
                  <a:schemeClr val="bg2"/>
                </a:solidFill>
                <a:latin typeface="Arial" pitchFamily="34" charset="0"/>
              </a:rPr>
              <a:t>	</a:t>
            </a:r>
            <a:endParaRPr lang="en-US" sz="2800" b="1" dirty="0">
              <a:solidFill>
                <a:schemeClr val="bg2"/>
              </a:solidFill>
              <a:latin typeface="Trebuchet MS" pitchFamily="34" charset="0"/>
              <a:cs typeface="Arial" pitchFamily="34" charset="0"/>
            </a:endParaRPr>
          </a:p>
          <a:p>
            <a:pPr marL="381000" indent="-381000" algn="r" rtl="1" eaLnBrk="1" fontAlgn="auto" hangingPunct="1">
              <a:spcBef>
                <a:spcPct val="20000"/>
              </a:spcBef>
              <a:spcAft>
                <a:spcPts val="0"/>
              </a:spcAft>
              <a:buFont typeface="Webdings" pitchFamily="18" charset="2"/>
              <a:buNone/>
              <a:defRPr/>
            </a:pPr>
            <a:endParaRPr lang="en-US" sz="2800" b="1" dirty="0">
              <a:solidFill>
                <a:schemeClr val="bg2"/>
              </a:solidFill>
              <a:latin typeface="Trebuchet MS" pitchFamily="34" charset="0"/>
              <a:cs typeface="Arial" pitchFamily="34" charset="0"/>
            </a:endParaRPr>
          </a:p>
          <a:p>
            <a:pPr marL="381000" indent="-381000" algn="r" rtl="1" eaLnBrk="1" fontAlgn="auto" hangingPunct="1">
              <a:spcBef>
                <a:spcPct val="20000"/>
              </a:spcBef>
              <a:spcAft>
                <a:spcPts val="0"/>
              </a:spcAft>
              <a:buFont typeface="Webdings" pitchFamily="18" charset="2"/>
              <a:buNone/>
              <a:defRPr/>
            </a:pPr>
            <a:endParaRPr lang="en-US" sz="2800" b="1" dirty="0">
              <a:solidFill>
                <a:schemeClr val="bg2"/>
              </a:solidFill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55438" y="-134549"/>
            <a:ext cx="9295200" cy="93610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025" y="58738"/>
            <a:ext cx="8137525" cy="620712"/>
          </a:xfrm>
        </p:spPr>
        <p:txBody>
          <a:bodyPr rtlCol="1">
            <a:noAutofit/>
          </a:bodyPr>
          <a:lstStyle/>
          <a:p>
            <a:pPr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Active Construction</a:t>
            </a:r>
            <a:endParaRPr lang="he-IL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8491" y="6650294"/>
            <a:ext cx="2615208" cy="2677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100" dirty="0"/>
              <a:t>Source : Israel Central Bureau of Statistics </a:t>
            </a:r>
            <a:endParaRPr lang="he-IL" sz="11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D474B16-56E9-42DC-9399-7F224DB42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177" y="900723"/>
            <a:ext cx="7984256" cy="4726312"/>
          </a:xfrm>
          <a:prstGeom prst="rect">
            <a:avLst/>
          </a:prstGeom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07C262B1-3E10-405C-8DB8-4F6F89567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491" y="5714191"/>
            <a:ext cx="8292157" cy="93610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 rtl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solidFill>
                  <a:srgbClr val="4F81BD">
                    <a:lumMod val="50000"/>
                  </a:srgbClr>
                </a:solidFill>
                <a:cs typeface="David" pitchFamily="34" charset="-79"/>
              </a:rPr>
              <a:t>Number of dwellings in active construction </a:t>
            </a:r>
            <a:r>
              <a:rPr lang="en-US" sz="3600" b="1" dirty="0">
                <a:solidFill>
                  <a:srgbClr val="00B0F0"/>
                </a:solidFill>
                <a:cs typeface="David" pitchFamily="34" charset="-79"/>
              </a:rPr>
              <a:t>118,000</a:t>
            </a: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3600" dirty="0">
              <a:solidFill>
                <a:srgbClr val="4F81BD">
                  <a:lumMod val="50000"/>
                </a:srgbClr>
              </a:solidFill>
              <a:cs typeface="David" pitchFamily="34" charset="-79"/>
            </a:endParaRP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4F81BD">
                  <a:lumMod val="50000"/>
                </a:srgbClr>
              </a:solidFill>
              <a:cs typeface="David" pitchFamily="34" charset="-79"/>
            </a:endParaRP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4F81BD">
                  <a:lumMod val="50000"/>
                </a:srgbClr>
              </a:solidFill>
              <a:cs typeface="David" pitchFamily="34" charset="-79"/>
            </a:endParaRP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he-IL" sz="2400" dirty="0">
              <a:solidFill>
                <a:srgbClr val="4F81BD">
                  <a:lumMod val="50000"/>
                </a:srgbClr>
              </a:solidFill>
              <a:cs typeface="David" pitchFamily="34" charset="-79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he-IL" sz="2400" b="1" dirty="0">
              <a:solidFill>
                <a:srgbClr val="4F81BD">
                  <a:lumMod val="50000"/>
                </a:srgbClr>
              </a:solidFill>
              <a:latin typeface="David" pitchFamily="34" charset="-79"/>
              <a:cs typeface="David" pitchFamily="34" charset="-79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000" b="1" dirty="0">
              <a:solidFill>
                <a:srgbClr val="4F81BD">
                  <a:lumMod val="50000"/>
                </a:srgbClr>
              </a:solidFill>
              <a:latin typeface="Arial" pitchFamily="34" charset="0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700" b="1" dirty="0">
              <a:solidFill>
                <a:srgbClr val="4F81BD">
                  <a:lumMod val="50000"/>
                </a:srgbClr>
              </a:solidFill>
              <a:latin typeface="Arial" pitchFamily="34" charset="0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800" b="1" dirty="0">
              <a:solidFill>
                <a:srgbClr val="4F81BD">
                  <a:lumMod val="50000"/>
                </a:srgbClr>
              </a:solidFill>
              <a:latin typeface="Arial" pitchFamily="34" charset="0"/>
            </a:endParaRPr>
          </a:p>
          <a:p>
            <a:pPr marL="381000" indent="-381000">
              <a:spcBef>
                <a:spcPct val="20000"/>
              </a:spcBef>
              <a:defRPr/>
            </a:pPr>
            <a:endParaRPr lang="he-IL" sz="2800" b="1" dirty="0">
              <a:solidFill>
                <a:srgbClr val="4F81BD">
                  <a:lumMod val="50000"/>
                </a:srgbClr>
              </a:solidFill>
              <a:latin typeface="Arial" pitchFamily="34" charset="0"/>
            </a:endParaRPr>
          </a:p>
          <a:p>
            <a:pPr marL="381000" indent="-381000" algn="just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he-IL" sz="2800" b="1" dirty="0">
              <a:solidFill>
                <a:srgbClr val="EEECE1"/>
              </a:solidFill>
              <a:latin typeface="Arial" pitchFamily="34" charset="0"/>
            </a:endParaRPr>
          </a:p>
          <a:p>
            <a:pPr marL="381000" indent="-381000">
              <a:spcBef>
                <a:spcPct val="20000"/>
              </a:spcBef>
              <a:defRPr/>
            </a:pPr>
            <a:r>
              <a:rPr lang="he-IL" sz="2800" b="1" dirty="0">
                <a:solidFill>
                  <a:srgbClr val="EEECE1"/>
                </a:solidFill>
                <a:latin typeface="Arial" pitchFamily="34" charset="0"/>
              </a:rPr>
              <a:t>	</a:t>
            </a:r>
            <a:endParaRPr lang="en-US" sz="2800" b="1" dirty="0">
              <a:solidFill>
                <a:srgbClr val="EEECE1"/>
              </a:solidFill>
              <a:latin typeface="Trebuchet MS" pitchFamily="34" charset="0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buFont typeface="Webdings" pitchFamily="18" charset="2"/>
              <a:buNone/>
              <a:defRPr/>
            </a:pPr>
            <a:endParaRPr lang="en-US" sz="2800" b="1" dirty="0">
              <a:solidFill>
                <a:srgbClr val="EEECE1"/>
              </a:solidFill>
              <a:latin typeface="Trebuchet MS" pitchFamily="34" charset="0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buFont typeface="Webdings" pitchFamily="18" charset="2"/>
              <a:buNone/>
              <a:defRPr/>
            </a:pPr>
            <a:endParaRPr lang="en-US" sz="2800" b="1" dirty="0">
              <a:solidFill>
                <a:srgbClr val="EEECE1"/>
              </a:solidFill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362" y="6240086"/>
            <a:ext cx="383638" cy="58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731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39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38" y="-99391"/>
            <a:ext cx="9295200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116" y="58316"/>
            <a:ext cx="8136904" cy="620688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David" pitchFamily="34" charset="-79"/>
              </a:rPr>
              <a:t>Housing Starts</a:t>
            </a:r>
            <a:endParaRPr lang="he-IL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David" pitchFamily="34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17AEB0-C138-4778-A51F-16A4ACA1CC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044" y="855923"/>
            <a:ext cx="7243332" cy="4418432"/>
          </a:xfrm>
          <a:prstGeom prst="rect">
            <a:avLst/>
          </a:prstGeom>
        </p:spPr>
      </p:pic>
      <p:sp>
        <p:nvSpPr>
          <p:cNvPr id="15" name="Rectangle 3">
            <a:extLst>
              <a:ext uri="{FF2B5EF4-FFF2-40B4-BE49-F238E27FC236}">
                <a16:creationId xmlns:a16="http://schemas.microsoft.com/office/drawing/2014/main" id="{F2096549-F50D-4124-A841-C0D6DE514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5406849"/>
            <a:ext cx="8292157" cy="93610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 rtl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solidFill>
                  <a:srgbClr val="4F81BD">
                    <a:lumMod val="50000"/>
                  </a:srgbClr>
                </a:solidFill>
                <a:cs typeface="David" pitchFamily="34" charset="-79"/>
              </a:rPr>
              <a:t>Increase over past decade	</a:t>
            </a:r>
            <a:r>
              <a:rPr lang="en-US" sz="3200" b="1" dirty="0">
                <a:solidFill>
                  <a:srgbClr val="00B0F0"/>
                </a:solidFill>
                <a:cs typeface="David" pitchFamily="34" charset="-79"/>
              </a:rPr>
              <a:t>49%</a:t>
            </a:r>
            <a:endParaRPr lang="en-US" sz="3600" b="1" dirty="0">
              <a:solidFill>
                <a:srgbClr val="00B0F0"/>
              </a:solidFill>
              <a:cs typeface="David" pitchFamily="34" charset="-79"/>
            </a:endParaRPr>
          </a:p>
          <a:p>
            <a:pPr algn="just" rtl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solidFill>
                  <a:srgbClr val="4F81BD">
                    <a:lumMod val="50000"/>
                  </a:srgbClr>
                </a:solidFill>
                <a:cs typeface="David" pitchFamily="34" charset="-79"/>
              </a:rPr>
              <a:t>Drop in the last 3 </a:t>
            </a:r>
            <a:r>
              <a:rPr lang="en-US" sz="2400" dirty="0" err="1">
                <a:solidFill>
                  <a:srgbClr val="4F81BD">
                    <a:lumMod val="50000"/>
                  </a:srgbClr>
                </a:solidFill>
                <a:cs typeface="David" pitchFamily="34" charset="-79"/>
              </a:rPr>
              <a:t>yrs</a:t>
            </a:r>
            <a:r>
              <a:rPr lang="en-US" sz="2400" dirty="0">
                <a:solidFill>
                  <a:srgbClr val="4F81BD">
                    <a:lumMod val="50000"/>
                  </a:srgbClr>
                </a:solidFill>
                <a:cs typeface="David" pitchFamily="34" charset="-79"/>
              </a:rPr>
              <a:t>   </a:t>
            </a:r>
            <a:r>
              <a:rPr lang="en-US" sz="3600" b="1" dirty="0">
                <a:solidFill>
                  <a:srgbClr val="00B0F0"/>
                </a:solidFill>
                <a:cs typeface="David" pitchFamily="34" charset="-79"/>
              </a:rPr>
              <a:t>7%</a:t>
            </a: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3600" dirty="0">
              <a:solidFill>
                <a:srgbClr val="4F81BD">
                  <a:lumMod val="50000"/>
                </a:srgbClr>
              </a:solidFill>
              <a:cs typeface="David" pitchFamily="34" charset="-79"/>
            </a:endParaRP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4F81BD">
                  <a:lumMod val="50000"/>
                </a:srgbClr>
              </a:solidFill>
              <a:cs typeface="David" pitchFamily="34" charset="-79"/>
            </a:endParaRP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4F81BD">
                  <a:lumMod val="50000"/>
                </a:srgbClr>
              </a:solidFill>
              <a:cs typeface="David" pitchFamily="34" charset="-79"/>
            </a:endParaRPr>
          </a:p>
          <a:p>
            <a:pPr marL="342900" indent="-342900" algn="just" rtl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he-IL" sz="2400" dirty="0">
              <a:solidFill>
                <a:srgbClr val="4F81BD">
                  <a:lumMod val="50000"/>
                </a:srgbClr>
              </a:solidFill>
              <a:cs typeface="David" pitchFamily="34" charset="-79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he-IL" sz="2400" b="1" dirty="0">
              <a:solidFill>
                <a:srgbClr val="4F81BD">
                  <a:lumMod val="50000"/>
                </a:srgbClr>
              </a:solidFill>
              <a:latin typeface="David" pitchFamily="34" charset="-79"/>
              <a:cs typeface="David" pitchFamily="34" charset="-79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000" b="1" dirty="0">
              <a:solidFill>
                <a:srgbClr val="4F81BD">
                  <a:lumMod val="50000"/>
                </a:srgbClr>
              </a:solidFill>
              <a:latin typeface="Arial" pitchFamily="34" charset="0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700" b="1" dirty="0">
              <a:solidFill>
                <a:srgbClr val="4F81BD">
                  <a:lumMod val="50000"/>
                </a:srgbClr>
              </a:solidFill>
              <a:latin typeface="Arial" pitchFamily="34" charset="0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800" b="1" dirty="0">
              <a:solidFill>
                <a:srgbClr val="4F81BD">
                  <a:lumMod val="50000"/>
                </a:srgbClr>
              </a:solidFill>
              <a:latin typeface="Arial" pitchFamily="34" charset="0"/>
            </a:endParaRPr>
          </a:p>
          <a:p>
            <a:pPr marL="381000" indent="-381000">
              <a:spcBef>
                <a:spcPct val="20000"/>
              </a:spcBef>
              <a:defRPr/>
            </a:pPr>
            <a:endParaRPr lang="he-IL" sz="2800" b="1" dirty="0">
              <a:solidFill>
                <a:srgbClr val="4F81BD">
                  <a:lumMod val="50000"/>
                </a:srgbClr>
              </a:solidFill>
              <a:latin typeface="Arial" pitchFamily="34" charset="0"/>
            </a:endParaRPr>
          </a:p>
          <a:p>
            <a:pPr marL="381000" indent="-381000" algn="just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he-IL" sz="2800" b="1" dirty="0">
              <a:solidFill>
                <a:srgbClr val="EEECE1"/>
              </a:solidFill>
              <a:latin typeface="Arial" pitchFamily="34" charset="0"/>
            </a:endParaRPr>
          </a:p>
          <a:p>
            <a:pPr marL="381000" indent="-381000">
              <a:spcBef>
                <a:spcPct val="20000"/>
              </a:spcBef>
              <a:defRPr/>
            </a:pPr>
            <a:r>
              <a:rPr lang="he-IL" sz="2800" b="1" dirty="0">
                <a:solidFill>
                  <a:srgbClr val="EEECE1"/>
                </a:solidFill>
                <a:latin typeface="Arial" pitchFamily="34" charset="0"/>
              </a:rPr>
              <a:t>	</a:t>
            </a:r>
            <a:endParaRPr lang="en-US" sz="2800" b="1" dirty="0">
              <a:solidFill>
                <a:srgbClr val="EEECE1"/>
              </a:solidFill>
              <a:latin typeface="Trebuchet MS" pitchFamily="34" charset="0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buFont typeface="Webdings" pitchFamily="18" charset="2"/>
              <a:buNone/>
              <a:defRPr/>
            </a:pPr>
            <a:endParaRPr lang="en-US" sz="2800" b="1" dirty="0">
              <a:solidFill>
                <a:srgbClr val="EEECE1"/>
              </a:solidFill>
              <a:latin typeface="Trebuchet MS" pitchFamily="34" charset="0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buFont typeface="Webdings" pitchFamily="18" charset="2"/>
              <a:buNone/>
              <a:defRPr/>
            </a:pPr>
            <a:endParaRPr lang="en-US" sz="2800" b="1" dirty="0">
              <a:solidFill>
                <a:srgbClr val="EEECE1"/>
              </a:solidFill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244" y="6237312"/>
            <a:ext cx="383638" cy="58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222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9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38" y="-99391"/>
            <a:ext cx="9295200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562372"/>
          </a:xfrm>
        </p:spPr>
        <p:txBody>
          <a:bodyPr>
            <a:noAutofit/>
          </a:bodyPr>
          <a:lstStyle/>
          <a:p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David" pitchFamily="34" charset="-79"/>
              </a:rPr>
              <a:t>Housing Prices  : a </a:t>
            </a:r>
            <a:r>
              <a:rPr lang="en-US" sz="41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David" pitchFamily="34" charset="-79"/>
              </a:rPr>
              <a:t>Dacade</a:t>
            </a: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David" pitchFamily="34" charset="-79"/>
              </a:rPr>
              <a:t> Long Problem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597" y="6447974"/>
            <a:ext cx="1489465" cy="38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6109" y="1196752"/>
            <a:ext cx="8568953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The price of houses in Israel have doubled since 2008 while the rise in the average salary has been much smaller (21%). </a:t>
            </a:r>
          </a:p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144 average salaries are required to buy an average apartment in Israel </a:t>
            </a:r>
          </a:p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In France : 76    /  in  US : 66   /  in Holland : 59 /   in Sweden : 30</a:t>
            </a:r>
          </a:p>
          <a:p>
            <a:pPr marL="457200" indent="-457200" algn="l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1F497D">
                  <a:lumMod val="75000"/>
                </a:srgbClr>
              </a:solidFill>
              <a:cs typeface="David" pitchFamily="34" charset="-79"/>
            </a:endParaRPr>
          </a:p>
          <a:p>
            <a:pPr marL="457200" indent="-457200" algn="r" rtl="1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r" rtl="1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r" rtl="1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81000" indent="-381000" algn="r" rtl="1" eaLnBrk="0" hangingPunct="0">
              <a:spcBef>
                <a:spcPct val="20000"/>
              </a:spcBef>
              <a:defRPr/>
            </a:pPr>
            <a:endParaRPr lang="he-IL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81000" indent="-381000" algn="just" rtl="1" eaLnBrk="0" hangingPunct="0"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he-IL" sz="2800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marL="381000" indent="-381000" algn="r" rtl="1" eaLnBrk="0" hangingPunct="0">
              <a:spcBef>
                <a:spcPct val="20000"/>
              </a:spcBef>
              <a:defRPr/>
            </a:pPr>
            <a:r>
              <a:rPr lang="he-IL" sz="28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2800" b="1" dirty="0">
              <a:solidFill>
                <a:schemeClr val="bg2"/>
              </a:solidFill>
              <a:latin typeface="Trebuchet MS" pitchFamily="34" charset="0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buFont typeface="Webdings" pitchFamily="18" charset="2"/>
              <a:buNone/>
              <a:defRPr/>
            </a:pPr>
            <a:endParaRPr lang="en-US" sz="2800" b="1" dirty="0">
              <a:solidFill>
                <a:schemeClr val="bg2"/>
              </a:solidFill>
              <a:latin typeface="Trebuchet MS" pitchFamily="34" charset="0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buFont typeface="Webdings" pitchFamily="18" charset="2"/>
              <a:buNone/>
              <a:defRPr/>
            </a:pPr>
            <a:endParaRPr lang="en-US" sz="2800" b="1" dirty="0">
              <a:solidFill>
                <a:schemeClr val="bg2"/>
              </a:solidFill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3685152"/>
            <a:ext cx="4337793" cy="260628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020272" y="6237312"/>
            <a:ext cx="2123728" cy="620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171" y="6237312"/>
            <a:ext cx="383638" cy="5814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12253" y="3633855"/>
            <a:ext cx="4084128" cy="270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570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39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38" y="-99391"/>
            <a:ext cx="9295200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116" y="58316"/>
            <a:ext cx="8136904" cy="620688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David" pitchFamily="34" charset="-79"/>
              </a:rPr>
              <a:t>The Housing Sector in Numbers</a:t>
            </a:r>
            <a:endParaRPr lang="he-IL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David" pitchFamily="34" charset="-79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18789" y="1052385"/>
            <a:ext cx="8807558" cy="52565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Government land ownership – </a:t>
            </a:r>
            <a:r>
              <a:rPr lang="en-US" sz="3200" b="1" dirty="0">
                <a:solidFill>
                  <a:srgbClr val="00B0F0"/>
                </a:solidFill>
                <a:cs typeface="David" pitchFamily="34" charset="-79"/>
              </a:rPr>
              <a:t>93%</a:t>
            </a:r>
            <a:endParaRPr lang="en-US" sz="2400" b="1" dirty="0">
              <a:solidFill>
                <a:srgbClr val="00B0F0"/>
              </a:solidFill>
              <a:cs typeface="David" pitchFamily="34" charset="-79"/>
            </a:endParaRPr>
          </a:p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Household home ownership  - </a:t>
            </a:r>
            <a:r>
              <a:rPr lang="en-US" sz="3200" b="1" dirty="0">
                <a:solidFill>
                  <a:srgbClr val="00B0F0"/>
                </a:solidFill>
                <a:cs typeface="David" pitchFamily="34" charset="-79"/>
              </a:rPr>
              <a:t>69%</a:t>
            </a:r>
            <a:endParaRPr lang="en-US" sz="2400" b="1" dirty="0">
              <a:solidFill>
                <a:srgbClr val="00B0F0"/>
              </a:solidFill>
              <a:cs typeface="David" pitchFamily="34" charset="-79"/>
            </a:endParaRPr>
          </a:p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About  </a:t>
            </a:r>
            <a:r>
              <a:rPr lang="en-US" sz="3200" b="1" dirty="0">
                <a:solidFill>
                  <a:srgbClr val="00B0F0"/>
                </a:solidFill>
                <a:cs typeface="David" pitchFamily="34" charset="-79"/>
              </a:rPr>
              <a:t>110,000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 housing transactions per year – </a:t>
            </a:r>
            <a:r>
              <a:rPr lang="en-US" sz="3200" b="1" dirty="0">
                <a:solidFill>
                  <a:srgbClr val="00B0F0"/>
                </a:solidFill>
                <a:cs typeface="David" pitchFamily="34" charset="-79"/>
              </a:rPr>
              <a:t>25%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 new</a:t>
            </a:r>
          </a:p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Almost </a:t>
            </a:r>
            <a:r>
              <a:rPr lang="en-US" sz="3200" b="1" dirty="0">
                <a:solidFill>
                  <a:srgbClr val="00B0F0"/>
                </a:solidFill>
                <a:cs typeface="David" pitchFamily="34" charset="-79"/>
              </a:rPr>
              <a:t>50%</a:t>
            </a:r>
            <a:r>
              <a:rPr lang="en-US" sz="32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 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of housing starts and transactions – in the Tel Aviv and central Israel</a:t>
            </a:r>
          </a:p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About</a:t>
            </a:r>
            <a:r>
              <a:rPr lang="en-US" sz="3200" b="1" dirty="0">
                <a:solidFill>
                  <a:srgbClr val="00B0F0"/>
                </a:solidFill>
                <a:cs typeface="David" pitchFamily="34" charset="-79"/>
              </a:rPr>
              <a:t> 70%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 of new housing units are flats in dense urban settings</a:t>
            </a:r>
          </a:p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Most new multi-family dwellings </a:t>
            </a:r>
            <a:r>
              <a:rPr lang="he-IL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: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 </a:t>
            </a:r>
            <a:r>
              <a:rPr lang="en-US" sz="3200" b="1" dirty="0">
                <a:solidFill>
                  <a:srgbClr val="00B0F0"/>
                </a:solidFill>
                <a:cs typeface="David" pitchFamily="34" charset="-79"/>
              </a:rPr>
              <a:t>4-5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 rooms / </a:t>
            </a:r>
            <a:r>
              <a:rPr lang="en-US" sz="3200" b="1" dirty="0">
                <a:solidFill>
                  <a:srgbClr val="00B0F0"/>
                </a:solidFill>
                <a:cs typeface="David" pitchFamily="34" charset="-79"/>
              </a:rPr>
              <a:t>110</a:t>
            </a:r>
            <a:r>
              <a:rPr lang="en-US" sz="2400" b="1" dirty="0">
                <a:solidFill>
                  <a:srgbClr val="00B0F0"/>
                </a:solidFill>
                <a:cs typeface="David" pitchFamily="34" charset="-79"/>
              </a:rPr>
              <a:t> sqm 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actual living space</a:t>
            </a:r>
            <a:r>
              <a:rPr lang="he-IL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 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 in mid-rise buildings</a:t>
            </a:r>
          </a:p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Average price per new dwelling – </a:t>
            </a:r>
            <a:r>
              <a:rPr lang="en-US" sz="3200" b="1" dirty="0">
                <a:solidFill>
                  <a:srgbClr val="00B0F0"/>
                </a:solidFill>
                <a:cs typeface="David" pitchFamily="34" charset="-79"/>
              </a:rPr>
              <a:t>$470,000 </a:t>
            </a:r>
          </a:p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3200" dirty="0">
              <a:solidFill>
                <a:srgbClr val="1F497D">
                  <a:lumMod val="75000"/>
                </a:srgbClr>
              </a:solidFill>
              <a:cs typeface="David" pitchFamily="34" charset="-79"/>
            </a:endParaRPr>
          </a:p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400" dirty="0">
              <a:solidFill>
                <a:srgbClr val="1F497D">
                  <a:lumMod val="75000"/>
                </a:srgbClr>
              </a:solidFill>
              <a:cs typeface="David" pitchFamily="34" charset="-79"/>
            </a:endParaRPr>
          </a:p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400" dirty="0">
              <a:solidFill>
                <a:srgbClr val="1F497D">
                  <a:lumMod val="75000"/>
                </a:srgbClr>
              </a:solidFill>
              <a:cs typeface="David" pitchFamily="34" charset="-79"/>
            </a:endParaRPr>
          </a:p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400" dirty="0">
              <a:solidFill>
                <a:srgbClr val="1F497D">
                  <a:lumMod val="75000"/>
                </a:srgbClr>
              </a:solidFill>
              <a:cs typeface="David" pitchFamily="34" charset="-79"/>
            </a:endParaRPr>
          </a:p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400" dirty="0">
              <a:solidFill>
                <a:srgbClr val="1F497D">
                  <a:lumMod val="75000"/>
                </a:srgbClr>
              </a:solidFill>
              <a:cs typeface="David" pitchFamily="34" charset="-79"/>
            </a:endParaRPr>
          </a:p>
          <a:p>
            <a:pPr marL="457200" indent="-457200" algn="just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400" dirty="0">
              <a:solidFill>
                <a:srgbClr val="1F497D">
                  <a:lumMod val="75000"/>
                </a:srgbClr>
              </a:solidFill>
              <a:cs typeface="David" pitchFamily="34" charset="-79"/>
            </a:endParaRP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cs typeface="David" pitchFamily="34" charset="-79"/>
              </a:rPr>
              <a:t>			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endParaRPr lang="en-US" sz="2400" b="1" dirty="0">
              <a:solidFill>
                <a:srgbClr val="00CC99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 algn="r" rtl="1" eaLnBrk="0" hangingPunct="0">
              <a:spcBef>
                <a:spcPts val="300"/>
              </a:spcBef>
              <a:buFont typeface="Arial" pitchFamily="34" charset="0"/>
              <a:buChar char="•"/>
              <a:defRPr/>
            </a:pPr>
            <a:endParaRPr lang="he-IL" sz="2400" b="1" dirty="0">
              <a:solidFill>
                <a:srgbClr val="00CC99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 algn="r" rtl="1" eaLnBrk="0" hangingPunct="0">
              <a:spcBef>
                <a:spcPts val="300"/>
              </a:spcBef>
              <a:buFont typeface="Arial" pitchFamily="34" charset="0"/>
              <a:buChar char="•"/>
              <a:defRPr/>
            </a:pPr>
            <a:endParaRPr lang="he-IL" sz="2400" b="1" dirty="0">
              <a:solidFill>
                <a:srgbClr val="00CC99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r" rtl="1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r" rtl="1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r" rtl="1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he-IL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81000" indent="-381000" algn="r" rtl="1" eaLnBrk="0" hangingPunct="0">
              <a:spcBef>
                <a:spcPct val="20000"/>
              </a:spcBef>
              <a:defRPr/>
            </a:pPr>
            <a:endParaRPr lang="he-IL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81000" indent="-381000" algn="just" rtl="1" eaLnBrk="0" hangingPunct="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he-IL" sz="2400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marL="381000" indent="-381000" algn="r" rtl="1" eaLnBrk="0" hangingPunct="0">
              <a:spcBef>
                <a:spcPct val="20000"/>
              </a:spcBef>
              <a:defRPr/>
            </a:pPr>
            <a:r>
              <a:rPr lang="he-IL" sz="24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2400" b="1" dirty="0">
              <a:solidFill>
                <a:schemeClr val="bg2"/>
              </a:solidFill>
              <a:latin typeface="Trebuchet MS" pitchFamily="34" charset="0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buFont typeface="Webdings" pitchFamily="18" charset="2"/>
              <a:buNone/>
              <a:defRPr/>
            </a:pPr>
            <a:endParaRPr lang="en-US" sz="2400" b="1" dirty="0">
              <a:solidFill>
                <a:schemeClr val="bg2"/>
              </a:solidFill>
              <a:latin typeface="Trebuchet MS" pitchFamily="34" charset="0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buFont typeface="Webdings" pitchFamily="18" charset="2"/>
              <a:buNone/>
              <a:defRPr/>
            </a:pPr>
            <a:endParaRPr lang="en-US" sz="2400" b="1" dirty="0">
              <a:solidFill>
                <a:schemeClr val="bg2"/>
              </a:solidFill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171" y="6237312"/>
            <a:ext cx="383638" cy="58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575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33199</TotalTime>
  <Words>538</Words>
  <Application>Microsoft Office PowerPoint</Application>
  <PresentationFormat>Affichage à l'écran (4:3)</PresentationFormat>
  <Paragraphs>188</Paragraphs>
  <Slides>15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David</vt:lpstr>
      <vt:lpstr>Trebuchet MS</vt:lpstr>
      <vt:lpstr>Webdings</vt:lpstr>
      <vt:lpstr>Office Theme</vt:lpstr>
      <vt:lpstr>The Israeli Construction Sector Overview &amp; Statistics  December, 2019 </vt:lpstr>
      <vt:lpstr>The Israel Builders Association </vt:lpstr>
      <vt:lpstr>The Israel Builders Association </vt:lpstr>
      <vt:lpstr>2018 Macro Environment</vt:lpstr>
      <vt:lpstr>Israeli Construction Sector Size </vt:lpstr>
      <vt:lpstr>Active Construction</vt:lpstr>
      <vt:lpstr>Housing Starts</vt:lpstr>
      <vt:lpstr>Housing Prices  : a Dacade Long Problem</vt:lpstr>
      <vt:lpstr>The Housing Sector in Numbers</vt:lpstr>
      <vt:lpstr>Israel Construction Fatalities</vt:lpstr>
      <vt:lpstr>Housing Construction Time (months)</vt:lpstr>
      <vt:lpstr>The Residential Housing Gap</vt:lpstr>
      <vt:lpstr>Non Residential Construction</vt:lpstr>
      <vt:lpstr>Projected Market Growth </vt:lpstr>
      <vt:lpstr>Thank you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סנסורים לפעילות בענף הבניה</dc:title>
  <dc:creator>Ziv Lazar</dc:creator>
  <cp:lastModifiedBy>SCHAFER Amélie</cp:lastModifiedBy>
  <cp:revision>505</cp:revision>
  <cp:lastPrinted>2017-07-03T07:29:12Z</cp:lastPrinted>
  <dcterms:created xsi:type="dcterms:W3CDTF">2012-01-31T09:35:40Z</dcterms:created>
  <dcterms:modified xsi:type="dcterms:W3CDTF">2019-12-10T15:58:31Z</dcterms:modified>
</cp:coreProperties>
</file>