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80" r:id="rId2"/>
    <p:sldId id="368" r:id="rId3"/>
    <p:sldId id="422" r:id="rId4"/>
    <p:sldId id="365" r:id="rId5"/>
    <p:sldId id="455" r:id="rId6"/>
    <p:sldId id="432" r:id="rId7"/>
    <p:sldId id="456" r:id="rId8"/>
    <p:sldId id="459" r:id="rId9"/>
    <p:sldId id="457" r:id="rId10"/>
    <p:sldId id="458" r:id="rId11"/>
    <p:sldId id="460" r:id="rId12"/>
    <p:sldId id="461" r:id="rId13"/>
    <p:sldId id="462" r:id="rId14"/>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USTANCE BAKER Antonia Revisit" initials="CBA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9" autoAdjust="0"/>
    <p:restoredTop sz="72051" autoAdjust="0"/>
  </p:normalViewPr>
  <p:slideViewPr>
    <p:cSldViewPr>
      <p:cViewPr>
        <p:scale>
          <a:sx n="50" d="100"/>
          <a:sy n="50" d="100"/>
        </p:scale>
        <p:origin x="-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8CFDD-F272-43A8-B2F2-1AC1188AA22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fr-FR"/>
        </a:p>
      </dgm:t>
    </dgm:pt>
    <dgm:pt modelId="{01E7CE5D-0FAD-4417-ADD8-F9EE8F8FA142}">
      <dgm:prSet phldrT="[Texte]" custT="1"/>
      <dgm:spPr/>
      <dgm:t>
        <a:bodyPr/>
        <a:lstStyle/>
        <a:p>
          <a:pPr algn="ctr"/>
          <a:r>
            <a:rPr lang="es-ES_tradnl" sz="1600" b="1" noProof="0" dirty="0" smtClean="0"/>
            <a:t>Chile</a:t>
          </a:r>
        </a:p>
        <a:p>
          <a:pPr algn="l"/>
          <a:r>
            <a:rPr lang="en-US" sz="1600" noProof="0" dirty="0" smtClean="0"/>
            <a:t>Agenda 30/30 for transport and water infrastructure</a:t>
          </a:r>
          <a:endParaRPr lang="en-US" sz="1600" noProof="0" dirty="0"/>
        </a:p>
      </dgm:t>
    </dgm:pt>
    <dgm:pt modelId="{240A3164-34BC-4E96-B344-E24055C17924}" type="parTrans" cxnId="{E2332A03-298C-440D-AE7F-7F1155D69FEE}">
      <dgm:prSet/>
      <dgm:spPr/>
      <dgm:t>
        <a:bodyPr/>
        <a:lstStyle/>
        <a:p>
          <a:endParaRPr lang="fr-FR"/>
        </a:p>
      </dgm:t>
    </dgm:pt>
    <dgm:pt modelId="{0749A4E6-84D4-439A-805D-830CCB1A6538}" type="sibTrans" cxnId="{E2332A03-298C-440D-AE7F-7F1155D69FEE}">
      <dgm:prSet/>
      <dgm:spPr/>
      <dgm:t>
        <a:bodyPr/>
        <a:lstStyle/>
        <a:p>
          <a:endParaRPr lang="fr-FR"/>
        </a:p>
      </dgm:t>
    </dgm:pt>
    <dgm:pt modelId="{8D2DA12A-B02E-4A52-AC8E-1A47595549D6}">
      <dgm:prSet phldrT="[Texte]" custT="1"/>
      <dgm:spPr/>
      <dgm:t>
        <a:bodyPr/>
        <a:lstStyle/>
        <a:p>
          <a:pPr algn="ctr"/>
          <a:r>
            <a:rPr lang="en-US" sz="1600" b="1" noProof="0" dirty="0" smtClean="0"/>
            <a:t>Estonia</a:t>
          </a:r>
        </a:p>
        <a:p>
          <a:pPr algn="l"/>
          <a:r>
            <a:rPr lang="en-US" sz="1600" noProof="0" dirty="0" smtClean="0"/>
            <a:t>Economic Survey of Estonia 2017 – reviving productive investment</a:t>
          </a:r>
          <a:endParaRPr lang="en-US" sz="1600" noProof="0" dirty="0"/>
        </a:p>
      </dgm:t>
    </dgm:pt>
    <dgm:pt modelId="{8F23C148-071B-437D-AD6D-BD04344C1344}" type="sibTrans" cxnId="{F5DA9787-F206-47A8-B8BF-96A7623C83F0}">
      <dgm:prSet/>
      <dgm:spPr/>
      <dgm:t>
        <a:bodyPr/>
        <a:lstStyle/>
        <a:p>
          <a:endParaRPr lang="en-US"/>
        </a:p>
      </dgm:t>
    </dgm:pt>
    <dgm:pt modelId="{09CC1C31-0B1A-4578-8BEF-B667E25E76BC}" type="parTrans" cxnId="{F5DA9787-F206-47A8-B8BF-96A7623C83F0}">
      <dgm:prSet/>
      <dgm:spPr/>
      <dgm:t>
        <a:bodyPr/>
        <a:lstStyle/>
        <a:p>
          <a:endParaRPr lang="en-US"/>
        </a:p>
      </dgm:t>
    </dgm:pt>
    <dgm:pt modelId="{34973844-4402-40CF-BCE5-386C9F34731A}">
      <dgm:prSet phldrT="[Texte]" custT="1"/>
      <dgm:spPr/>
      <dgm:t>
        <a:bodyPr/>
        <a:lstStyle/>
        <a:p>
          <a:pPr algn="ctr"/>
          <a:r>
            <a:rPr lang="en-US" sz="1600" b="1" noProof="0" dirty="0" smtClean="0"/>
            <a:t>Western Balkans</a:t>
          </a:r>
        </a:p>
        <a:p>
          <a:pPr algn="l"/>
          <a:r>
            <a:rPr lang="en-US" sz="1600" noProof="0" dirty="0" smtClean="0"/>
            <a:t>Competitiveness Outlook 2018: better transport policies for more competitive economies</a:t>
          </a:r>
          <a:endParaRPr lang="en-US" sz="1600" noProof="0" dirty="0"/>
        </a:p>
      </dgm:t>
    </dgm:pt>
    <dgm:pt modelId="{CD07377A-1E39-4250-91F7-75610733462E}" type="sibTrans" cxnId="{665311BB-00D1-4330-A778-54DFAB9EBAB5}">
      <dgm:prSet/>
      <dgm:spPr/>
      <dgm:t>
        <a:bodyPr/>
        <a:lstStyle/>
        <a:p>
          <a:endParaRPr lang="fr-FR"/>
        </a:p>
      </dgm:t>
    </dgm:pt>
    <dgm:pt modelId="{1D708F7B-8963-424C-A543-8704856CC66E}" type="parTrans" cxnId="{665311BB-00D1-4330-A778-54DFAB9EBAB5}">
      <dgm:prSet/>
      <dgm:spPr/>
      <dgm:t>
        <a:bodyPr/>
        <a:lstStyle/>
        <a:p>
          <a:endParaRPr lang="fr-FR"/>
        </a:p>
      </dgm:t>
    </dgm:pt>
    <dgm:pt modelId="{2E77EBB3-C0B7-4DE8-AD05-51C440BEA9CA}" type="pres">
      <dgm:prSet presAssocID="{9008CFDD-F272-43A8-B2F2-1AC1188AA220}" presName="Name0" presStyleCnt="0">
        <dgm:presLayoutVars>
          <dgm:dir/>
          <dgm:resizeHandles val="exact"/>
        </dgm:presLayoutVars>
      </dgm:prSet>
      <dgm:spPr/>
      <dgm:t>
        <a:bodyPr/>
        <a:lstStyle/>
        <a:p>
          <a:endParaRPr lang="en-US"/>
        </a:p>
      </dgm:t>
    </dgm:pt>
    <dgm:pt modelId="{6CA1E79F-8CAB-486E-B8BA-ACE452B0731E}" type="pres">
      <dgm:prSet presAssocID="{01E7CE5D-0FAD-4417-ADD8-F9EE8F8FA142}" presName="compNode" presStyleCnt="0"/>
      <dgm:spPr/>
    </dgm:pt>
    <dgm:pt modelId="{DB3C590D-3D19-4946-8332-CC74750ADCFD}" type="pres">
      <dgm:prSet presAssocID="{01E7CE5D-0FAD-4417-ADD8-F9EE8F8FA142}" presName="pictRect" presStyleLbl="node1" presStyleIdx="0" presStyleCnt="3" custLinFactNeighborX="2712" custLinFactNeighborY="-37639"/>
      <dgm:spPr>
        <a:blipFill rotWithShape="1">
          <a:blip xmlns:r="http://schemas.openxmlformats.org/officeDocument/2006/relationships" r:embed="rId1"/>
          <a:stretch>
            <a:fillRect/>
          </a:stretch>
        </a:blipFill>
      </dgm:spPr>
      <dgm:t>
        <a:bodyPr/>
        <a:lstStyle/>
        <a:p>
          <a:endParaRPr lang="en-US"/>
        </a:p>
      </dgm:t>
    </dgm:pt>
    <dgm:pt modelId="{2E91C34B-7556-453F-8D98-DC5E3B3794A9}" type="pres">
      <dgm:prSet presAssocID="{01E7CE5D-0FAD-4417-ADD8-F9EE8F8FA142}" presName="textRect" presStyleLbl="revTx" presStyleIdx="0" presStyleCnt="3" custScaleX="111487" custLinFactNeighborX="2712" custLinFactNeighborY="-54694">
        <dgm:presLayoutVars>
          <dgm:bulletEnabled val="1"/>
        </dgm:presLayoutVars>
      </dgm:prSet>
      <dgm:spPr/>
      <dgm:t>
        <a:bodyPr/>
        <a:lstStyle/>
        <a:p>
          <a:endParaRPr lang="en-US"/>
        </a:p>
      </dgm:t>
    </dgm:pt>
    <dgm:pt modelId="{52DCF12D-EEF8-4E41-B90D-95E5FBC6A084}" type="pres">
      <dgm:prSet presAssocID="{0749A4E6-84D4-439A-805D-830CCB1A6538}" presName="sibTrans" presStyleLbl="sibTrans2D1" presStyleIdx="0" presStyleCnt="0"/>
      <dgm:spPr/>
      <dgm:t>
        <a:bodyPr/>
        <a:lstStyle/>
        <a:p>
          <a:endParaRPr lang="en-US"/>
        </a:p>
      </dgm:t>
    </dgm:pt>
    <dgm:pt modelId="{7F6825E9-C52C-40DF-A8F4-2F25E4065B02}" type="pres">
      <dgm:prSet presAssocID="{34973844-4402-40CF-BCE5-386C9F34731A}" presName="compNode" presStyleCnt="0"/>
      <dgm:spPr/>
    </dgm:pt>
    <dgm:pt modelId="{A9EA199A-FDFB-49B6-9BC2-68794D7FA3F2}" type="pres">
      <dgm:prSet presAssocID="{34973844-4402-40CF-BCE5-386C9F34731A}" presName="pictRect" presStyleLbl="node1" presStyleIdx="1" presStyleCnt="3" custLinFactNeighborX="-5315" custLinFactNeighborY="-42411"/>
      <dgm:spPr>
        <a:blipFill rotWithShape="1">
          <a:blip xmlns:r="http://schemas.openxmlformats.org/officeDocument/2006/relationships" r:embed="rId2"/>
          <a:stretch>
            <a:fillRect/>
          </a:stretch>
        </a:blipFill>
      </dgm:spPr>
      <dgm:t>
        <a:bodyPr/>
        <a:lstStyle/>
        <a:p>
          <a:endParaRPr lang="en-US"/>
        </a:p>
      </dgm:t>
    </dgm:pt>
    <dgm:pt modelId="{06461961-2C22-471B-8548-801C76CA5971}" type="pres">
      <dgm:prSet presAssocID="{34973844-4402-40CF-BCE5-386C9F34731A}" presName="textRect" presStyleLbl="revTx" presStyleIdx="1" presStyleCnt="3" custScaleX="143547" custLinFactNeighborX="-705" custLinFactNeighborY="-52177">
        <dgm:presLayoutVars>
          <dgm:bulletEnabled val="1"/>
        </dgm:presLayoutVars>
      </dgm:prSet>
      <dgm:spPr/>
      <dgm:t>
        <a:bodyPr/>
        <a:lstStyle/>
        <a:p>
          <a:endParaRPr lang="en-US"/>
        </a:p>
      </dgm:t>
    </dgm:pt>
    <dgm:pt modelId="{4A6690FD-CE10-4055-BD52-58E04B237928}" type="pres">
      <dgm:prSet presAssocID="{CD07377A-1E39-4250-91F7-75610733462E}" presName="sibTrans" presStyleLbl="sibTrans2D1" presStyleIdx="0" presStyleCnt="0"/>
      <dgm:spPr/>
      <dgm:t>
        <a:bodyPr/>
        <a:lstStyle/>
        <a:p>
          <a:endParaRPr lang="en-US"/>
        </a:p>
      </dgm:t>
    </dgm:pt>
    <dgm:pt modelId="{47EFBFEC-56F0-44ED-9262-ED21FF7D03AC}" type="pres">
      <dgm:prSet presAssocID="{8D2DA12A-B02E-4A52-AC8E-1A47595549D6}" presName="compNode" presStyleCnt="0"/>
      <dgm:spPr/>
    </dgm:pt>
    <dgm:pt modelId="{8A382FBB-EC04-4188-9D95-A5B7266FB6C7}" type="pres">
      <dgm:prSet presAssocID="{8D2DA12A-B02E-4A52-AC8E-1A47595549D6}" presName="pictRect" presStyleLbl="node1" presStyleIdx="2" presStyleCnt="3" custLinFactNeighborX="-4122" custLinFactNeighborY="-42411"/>
      <dgm:spPr>
        <a:blipFill rotWithShape="1">
          <a:blip xmlns:r="http://schemas.openxmlformats.org/officeDocument/2006/relationships" r:embed="rId3"/>
          <a:stretch>
            <a:fillRect/>
          </a:stretch>
        </a:blipFill>
      </dgm:spPr>
      <dgm:t>
        <a:bodyPr/>
        <a:lstStyle/>
        <a:p>
          <a:endParaRPr lang="en-US"/>
        </a:p>
      </dgm:t>
    </dgm:pt>
    <dgm:pt modelId="{DB092E6D-AFA6-4F85-ADEE-0AE419F5EE44}" type="pres">
      <dgm:prSet presAssocID="{8D2DA12A-B02E-4A52-AC8E-1A47595549D6}" presName="textRect" presStyleLbl="revTx" presStyleIdx="2" presStyleCnt="3" custLinFactNeighborX="-1317" custLinFactNeighborY="-58369">
        <dgm:presLayoutVars>
          <dgm:bulletEnabled val="1"/>
        </dgm:presLayoutVars>
      </dgm:prSet>
      <dgm:spPr/>
      <dgm:t>
        <a:bodyPr/>
        <a:lstStyle/>
        <a:p>
          <a:endParaRPr lang="en-US"/>
        </a:p>
      </dgm:t>
    </dgm:pt>
  </dgm:ptLst>
  <dgm:cxnLst>
    <dgm:cxn modelId="{7A5E4563-3B1C-4FA1-8084-E76F1E719FFD}" type="presOf" srcId="{0749A4E6-84D4-439A-805D-830CCB1A6538}" destId="{52DCF12D-EEF8-4E41-B90D-95E5FBC6A084}" srcOrd="0" destOrd="0" presId="urn:microsoft.com/office/officeart/2005/8/layout/pList1"/>
    <dgm:cxn modelId="{748DE664-41DB-48CD-B0E3-B2C5786E66B9}" type="presOf" srcId="{8D2DA12A-B02E-4A52-AC8E-1A47595549D6}" destId="{DB092E6D-AFA6-4F85-ADEE-0AE419F5EE44}" srcOrd="0" destOrd="0" presId="urn:microsoft.com/office/officeart/2005/8/layout/pList1"/>
    <dgm:cxn modelId="{1A345837-2A97-48B3-9E57-A38E430DF5C8}" type="presOf" srcId="{34973844-4402-40CF-BCE5-386C9F34731A}" destId="{06461961-2C22-471B-8548-801C76CA5971}" srcOrd="0" destOrd="0" presId="urn:microsoft.com/office/officeart/2005/8/layout/pList1"/>
    <dgm:cxn modelId="{665311BB-00D1-4330-A778-54DFAB9EBAB5}" srcId="{9008CFDD-F272-43A8-B2F2-1AC1188AA220}" destId="{34973844-4402-40CF-BCE5-386C9F34731A}" srcOrd="1" destOrd="0" parTransId="{1D708F7B-8963-424C-A543-8704856CC66E}" sibTransId="{CD07377A-1E39-4250-91F7-75610733462E}"/>
    <dgm:cxn modelId="{C1811CCF-F333-4033-B1C8-4C40E7F3E77B}" type="presOf" srcId="{9008CFDD-F272-43A8-B2F2-1AC1188AA220}" destId="{2E77EBB3-C0B7-4DE8-AD05-51C440BEA9CA}" srcOrd="0" destOrd="0" presId="urn:microsoft.com/office/officeart/2005/8/layout/pList1"/>
    <dgm:cxn modelId="{BEFC80EE-608F-44ED-B2B9-C94A3DB2DC12}" type="presOf" srcId="{01E7CE5D-0FAD-4417-ADD8-F9EE8F8FA142}" destId="{2E91C34B-7556-453F-8D98-DC5E3B3794A9}" srcOrd="0" destOrd="0" presId="urn:microsoft.com/office/officeart/2005/8/layout/pList1"/>
    <dgm:cxn modelId="{F5DA9787-F206-47A8-B8BF-96A7623C83F0}" srcId="{9008CFDD-F272-43A8-B2F2-1AC1188AA220}" destId="{8D2DA12A-B02E-4A52-AC8E-1A47595549D6}" srcOrd="2" destOrd="0" parTransId="{09CC1C31-0B1A-4578-8BEF-B667E25E76BC}" sibTransId="{8F23C148-071B-437D-AD6D-BD04344C1344}"/>
    <dgm:cxn modelId="{E2332A03-298C-440D-AE7F-7F1155D69FEE}" srcId="{9008CFDD-F272-43A8-B2F2-1AC1188AA220}" destId="{01E7CE5D-0FAD-4417-ADD8-F9EE8F8FA142}" srcOrd="0" destOrd="0" parTransId="{240A3164-34BC-4E96-B344-E24055C17924}" sibTransId="{0749A4E6-84D4-439A-805D-830CCB1A6538}"/>
    <dgm:cxn modelId="{ED79FF9D-4C2C-474B-A2A6-25122278397B}" type="presOf" srcId="{CD07377A-1E39-4250-91F7-75610733462E}" destId="{4A6690FD-CE10-4055-BD52-58E04B237928}" srcOrd="0" destOrd="0" presId="urn:microsoft.com/office/officeart/2005/8/layout/pList1"/>
    <dgm:cxn modelId="{8F9D535F-5429-4D39-BC51-3C93EB98CC21}" type="presParOf" srcId="{2E77EBB3-C0B7-4DE8-AD05-51C440BEA9CA}" destId="{6CA1E79F-8CAB-486E-B8BA-ACE452B0731E}" srcOrd="0" destOrd="0" presId="urn:microsoft.com/office/officeart/2005/8/layout/pList1"/>
    <dgm:cxn modelId="{EBAFF65E-64FF-4F99-AACB-95BAB3EDB243}" type="presParOf" srcId="{6CA1E79F-8CAB-486E-B8BA-ACE452B0731E}" destId="{DB3C590D-3D19-4946-8332-CC74750ADCFD}" srcOrd="0" destOrd="0" presId="urn:microsoft.com/office/officeart/2005/8/layout/pList1"/>
    <dgm:cxn modelId="{C40AAF65-C8E3-4042-8579-1355EED38846}" type="presParOf" srcId="{6CA1E79F-8CAB-486E-B8BA-ACE452B0731E}" destId="{2E91C34B-7556-453F-8D98-DC5E3B3794A9}" srcOrd="1" destOrd="0" presId="urn:microsoft.com/office/officeart/2005/8/layout/pList1"/>
    <dgm:cxn modelId="{AECD0B6B-BECD-4ECF-AF21-C88C8F778407}" type="presParOf" srcId="{2E77EBB3-C0B7-4DE8-AD05-51C440BEA9CA}" destId="{52DCF12D-EEF8-4E41-B90D-95E5FBC6A084}" srcOrd="1" destOrd="0" presId="urn:microsoft.com/office/officeart/2005/8/layout/pList1"/>
    <dgm:cxn modelId="{E207ED91-55BD-41AF-B835-6C5247930F4B}" type="presParOf" srcId="{2E77EBB3-C0B7-4DE8-AD05-51C440BEA9CA}" destId="{7F6825E9-C52C-40DF-A8F4-2F25E4065B02}" srcOrd="2" destOrd="0" presId="urn:microsoft.com/office/officeart/2005/8/layout/pList1"/>
    <dgm:cxn modelId="{2C27F79B-2FFC-4A2C-981F-1441BA702C52}" type="presParOf" srcId="{7F6825E9-C52C-40DF-A8F4-2F25E4065B02}" destId="{A9EA199A-FDFB-49B6-9BC2-68794D7FA3F2}" srcOrd="0" destOrd="0" presId="urn:microsoft.com/office/officeart/2005/8/layout/pList1"/>
    <dgm:cxn modelId="{446C9F11-699A-4C81-94FD-48D3E18891A5}" type="presParOf" srcId="{7F6825E9-C52C-40DF-A8F4-2F25E4065B02}" destId="{06461961-2C22-471B-8548-801C76CA5971}" srcOrd="1" destOrd="0" presId="urn:microsoft.com/office/officeart/2005/8/layout/pList1"/>
    <dgm:cxn modelId="{99441FC9-A960-4A1D-94DF-DE2362FBA81D}" type="presParOf" srcId="{2E77EBB3-C0B7-4DE8-AD05-51C440BEA9CA}" destId="{4A6690FD-CE10-4055-BD52-58E04B237928}" srcOrd="3" destOrd="0" presId="urn:microsoft.com/office/officeart/2005/8/layout/pList1"/>
    <dgm:cxn modelId="{AB3FB459-09BA-4ABA-ABA3-15C2D92F42E2}" type="presParOf" srcId="{2E77EBB3-C0B7-4DE8-AD05-51C440BEA9CA}" destId="{47EFBFEC-56F0-44ED-9262-ED21FF7D03AC}" srcOrd="4" destOrd="0" presId="urn:microsoft.com/office/officeart/2005/8/layout/pList1"/>
    <dgm:cxn modelId="{BD4AC5BD-FC37-4349-951D-822E0726A428}" type="presParOf" srcId="{47EFBFEC-56F0-44ED-9262-ED21FF7D03AC}" destId="{8A382FBB-EC04-4188-9D95-A5B7266FB6C7}" srcOrd="0" destOrd="0" presId="urn:microsoft.com/office/officeart/2005/8/layout/pList1"/>
    <dgm:cxn modelId="{3A1B8CE1-6757-4013-923B-0C15A4CC6089}" type="presParOf" srcId="{47EFBFEC-56F0-44ED-9262-ED21FF7D03AC}" destId="{DB092E6D-AFA6-4F85-ADEE-0AE419F5EE44}"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C590D-3D19-4946-8332-CC74750ADCFD}">
      <dsp:nvSpPr>
        <dsp:cNvPr id="0" name=""/>
        <dsp:cNvSpPr/>
      </dsp:nvSpPr>
      <dsp:spPr>
        <a:xfrm>
          <a:off x="187451" y="534230"/>
          <a:ext cx="2190141" cy="1509007"/>
        </a:xfrm>
        <a:prstGeom prst="round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1C34B-7556-453F-8D98-DC5E3B3794A9}">
      <dsp:nvSpPr>
        <dsp:cNvPr id="0" name=""/>
        <dsp:cNvSpPr/>
      </dsp:nvSpPr>
      <dsp:spPr>
        <a:xfrm>
          <a:off x="61660" y="2166801"/>
          <a:ext cx="2441722" cy="812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s-ES_tradnl" sz="1600" b="1" kern="1200" noProof="0" dirty="0" smtClean="0"/>
            <a:t>Chile</a:t>
          </a:r>
        </a:p>
        <a:p>
          <a:pPr lvl="0" algn="l" defTabSz="711200">
            <a:lnSpc>
              <a:spcPct val="90000"/>
            </a:lnSpc>
            <a:spcBef>
              <a:spcPct val="0"/>
            </a:spcBef>
            <a:spcAft>
              <a:spcPct val="35000"/>
            </a:spcAft>
          </a:pPr>
          <a:r>
            <a:rPr lang="en-US" sz="1600" kern="1200" noProof="0" dirty="0" smtClean="0"/>
            <a:t>Agenda 30/30 for transport and water infrastructure</a:t>
          </a:r>
          <a:endParaRPr lang="en-US" sz="1600" kern="1200" noProof="0" dirty="0"/>
        </a:p>
      </dsp:txBody>
      <dsp:txXfrm>
        <a:off x="61660" y="2166801"/>
        <a:ext cx="2441722" cy="812542"/>
      </dsp:txXfrm>
    </dsp:sp>
    <dsp:sp modelId="{A9EA199A-FDFB-49B6-9BC2-68794D7FA3F2}">
      <dsp:nvSpPr>
        <dsp:cNvPr id="0" name=""/>
        <dsp:cNvSpPr/>
      </dsp:nvSpPr>
      <dsp:spPr>
        <a:xfrm>
          <a:off x="3023557" y="462221"/>
          <a:ext cx="2190141" cy="1509007"/>
        </a:xfrm>
        <a:prstGeom prst="round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461961-2C22-471B-8548-801C76CA5971}">
      <dsp:nvSpPr>
        <dsp:cNvPr id="0" name=""/>
        <dsp:cNvSpPr/>
      </dsp:nvSpPr>
      <dsp:spPr>
        <a:xfrm>
          <a:off x="2647652" y="2187253"/>
          <a:ext cx="3143882" cy="812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noProof="0" dirty="0" smtClean="0"/>
            <a:t>Western Balkans</a:t>
          </a:r>
        </a:p>
        <a:p>
          <a:pPr lvl="0" algn="l" defTabSz="711200">
            <a:lnSpc>
              <a:spcPct val="90000"/>
            </a:lnSpc>
            <a:spcBef>
              <a:spcPct val="0"/>
            </a:spcBef>
            <a:spcAft>
              <a:spcPct val="35000"/>
            </a:spcAft>
          </a:pPr>
          <a:r>
            <a:rPr lang="en-US" sz="1600" kern="1200" noProof="0" dirty="0" smtClean="0"/>
            <a:t>Competitiveness Outlook 2018: better transport policies for more competitive economies</a:t>
          </a:r>
          <a:endParaRPr lang="en-US" sz="1600" kern="1200" noProof="0" dirty="0"/>
        </a:p>
      </dsp:txBody>
      <dsp:txXfrm>
        <a:off x="2647652" y="2187253"/>
        <a:ext cx="3143882" cy="812542"/>
      </dsp:txXfrm>
    </dsp:sp>
    <dsp:sp modelId="{8A382FBB-EC04-4188-9D95-A5B7266FB6C7}">
      <dsp:nvSpPr>
        <dsp:cNvPr id="0" name=""/>
        <dsp:cNvSpPr/>
      </dsp:nvSpPr>
      <dsp:spPr>
        <a:xfrm>
          <a:off x="5935803" y="462221"/>
          <a:ext cx="2190141" cy="1509007"/>
        </a:xfrm>
        <a:prstGeom prst="roundRect">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92E6D-AFA6-4F85-ADEE-0AE419F5EE44}">
      <dsp:nvSpPr>
        <dsp:cNvPr id="0" name=""/>
        <dsp:cNvSpPr/>
      </dsp:nvSpPr>
      <dsp:spPr>
        <a:xfrm>
          <a:off x="5997237" y="2136940"/>
          <a:ext cx="2190141" cy="812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noProof="0" dirty="0" smtClean="0"/>
            <a:t>Estonia</a:t>
          </a:r>
        </a:p>
        <a:p>
          <a:pPr lvl="0" algn="l" defTabSz="711200">
            <a:lnSpc>
              <a:spcPct val="90000"/>
            </a:lnSpc>
            <a:spcBef>
              <a:spcPct val="0"/>
            </a:spcBef>
            <a:spcAft>
              <a:spcPct val="35000"/>
            </a:spcAft>
          </a:pPr>
          <a:r>
            <a:rPr lang="en-US" sz="1600" kern="1200" noProof="0" dirty="0" smtClean="0"/>
            <a:t>Economic Survey of Estonia 2017 – reviving productive investment</a:t>
          </a:r>
          <a:endParaRPr lang="en-US" sz="1600" kern="1200" noProof="0" dirty="0"/>
        </a:p>
      </dsp:txBody>
      <dsp:txXfrm>
        <a:off x="5997237" y="2136940"/>
        <a:ext cx="2190141" cy="81254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13" cy="495300"/>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sz="quarter" idx="1"/>
          </p:nvPr>
        </p:nvSpPr>
        <p:spPr>
          <a:xfrm>
            <a:off x="3848101" y="0"/>
            <a:ext cx="2944813" cy="495300"/>
          </a:xfrm>
          <a:prstGeom prst="rect">
            <a:avLst/>
          </a:prstGeom>
        </p:spPr>
        <p:txBody>
          <a:bodyPr vert="horz" lIns="91430" tIns="45715" rIns="91430" bIns="45715" rtlCol="0"/>
          <a:lstStyle>
            <a:lvl1pPr algn="r">
              <a:defRPr sz="1200"/>
            </a:lvl1pPr>
          </a:lstStyle>
          <a:p>
            <a:fld id="{670C9DFB-D15C-48C5-B994-7D7159400A4E}" type="datetimeFigureOut">
              <a:rPr lang="en-GB" smtClean="0"/>
              <a:t>02/11/2017</a:t>
            </a:fld>
            <a:endParaRPr lang="en-GB"/>
          </a:p>
        </p:txBody>
      </p:sp>
      <p:sp>
        <p:nvSpPr>
          <p:cNvPr id="4" name="Footer Placeholder 3"/>
          <p:cNvSpPr>
            <a:spLocks noGrp="1"/>
          </p:cNvSpPr>
          <p:nvPr>
            <p:ph type="ftr" sz="quarter" idx="2"/>
          </p:nvPr>
        </p:nvSpPr>
        <p:spPr>
          <a:xfrm>
            <a:off x="1" y="9409114"/>
            <a:ext cx="2944813" cy="495300"/>
          </a:xfrm>
          <a:prstGeom prst="rect">
            <a:avLst/>
          </a:prstGeom>
        </p:spPr>
        <p:txBody>
          <a:bodyPr vert="horz" lIns="91430" tIns="45715" rIns="91430"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48101" y="9409114"/>
            <a:ext cx="2944813" cy="495300"/>
          </a:xfrm>
          <a:prstGeom prst="rect">
            <a:avLst/>
          </a:prstGeom>
        </p:spPr>
        <p:txBody>
          <a:bodyPr vert="horz" lIns="91430" tIns="45715" rIns="91430" bIns="45715" rtlCol="0" anchor="b"/>
          <a:lstStyle>
            <a:lvl1pPr algn="r">
              <a:defRPr sz="1200"/>
            </a:lvl1pPr>
          </a:lstStyle>
          <a:p>
            <a:fld id="{1685B6BA-E9A1-4BC8-B2A9-2124977DCDA4}" type="slidenum">
              <a:rPr lang="en-GB" smtClean="0"/>
              <a:t>‹#›</a:t>
            </a:fld>
            <a:endParaRPr lang="en-GB"/>
          </a:p>
        </p:txBody>
      </p:sp>
    </p:spTree>
    <p:extLst>
      <p:ext uri="{BB962C8B-B14F-4D97-AF65-F5344CB8AC3E}">
        <p14:creationId xmlns:p14="http://schemas.microsoft.com/office/powerpoint/2010/main" val="4119713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idx="1"/>
          </p:nvPr>
        </p:nvSpPr>
        <p:spPr>
          <a:xfrm>
            <a:off x="3848646" y="0"/>
            <a:ext cx="2944283" cy="495300"/>
          </a:xfrm>
          <a:prstGeom prst="rect">
            <a:avLst/>
          </a:prstGeom>
        </p:spPr>
        <p:txBody>
          <a:bodyPr vert="horz" lIns="91430" tIns="45715" rIns="91430" bIns="45715" rtlCol="0"/>
          <a:lstStyle>
            <a:lvl1pPr algn="r">
              <a:defRPr sz="1200"/>
            </a:lvl1pPr>
          </a:lstStyle>
          <a:p>
            <a:fld id="{05E6B499-8C9F-459F-949C-70DCBDA2F7F8}" type="datetimeFigureOut">
              <a:rPr lang="en-GB" smtClean="0"/>
              <a:t>02/11/2017</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30" tIns="45715" rIns="91430" bIns="45715" rtlCol="0" anchor="ctr"/>
          <a:lstStyle/>
          <a:p>
            <a:endParaRPr lang="en-GB"/>
          </a:p>
        </p:txBody>
      </p:sp>
      <p:sp>
        <p:nvSpPr>
          <p:cNvPr id="5" name="Notes Placeholder 4"/>
          <p:cNvSpPr>
            <a:spLocks noGrp="1"/>
          </p:cNvSpPr>
          <p:nvPr>
            <p:ph type="body" sz="quarter" idx="3"/>
          </p:nvPr>
        </p:nvSpPr>
        <p:spPr>
          <a:xfrm>
            <a:off x="679450" y="4705351"/>
            <a:ext cx="5435600" cy="4457700"/>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08981"/>
            <a:ext cx="2944283" cy="495300"/>
          </a:xfrm>
          <a:prstGeom prst="rect">
            <a:avLst/>
          </a:prstGeom>
        </p:spPr>
        <p:txBody>
          <a:bodyPr vert="horz" lIns="91430" tIns="45715" rIns="91430"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48646" y="9408981"/>
            <a:ext cx="2944283" cy="495300"/>
          </a:xfrm>
          <a:prstGeom prst="rect">
            <a:avLst/>
          </a:prstGeom>
        </p:spPr>
        <p:txBody>
          <a:bodyPr vert="horz" lIns="91430" tIns="45715" rIns="91430" bIns="45715" rtlCol="0" anchor="b"/>
          <a:lstStyle>
            <a:lvl1pPr algn="r">
              <a:defRPr sz="1200"/>
            </a:lvl1pPr>
          </a:lstStyle>
          <a:p>
            <a:fld id="{BF9548CC-41C8-4D67-8060-26EC4462BB2D}" type="slidenum">
              <a:rPr lang="en-GB" smtClean="0"/>
              <a:t>‹#›</a:t>
            </a:fld>
            <a:endParaRPr lang="en-GB"/>
          </a:p>
        </p:txBody>
      </p:sp>
    </p:spTree>
    <p:extLst>
      <p:ext uri="{BB962C8B-B14F-4D97-AF65-F5344CB8AC3E}">
        <p14:creationId xmlns:p14="http://schemas.microsoft.com/office/powerpoint/2010/main" val="130774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9548CC-41C8-4D67-8060-26EC4462BB2D}" type="slidenum">
              <a:rPr lang="en-GB" smtClean="0"/>
              <a:t>1</a:t>
            </a:fld>
            <a:endParaRPr lang="en-GB"/>
          </a:p>
        </p:txBody>
      </p:sp>
    </p:spTree>
    <p:extLst>
      <p:ext uri="{BB962C8B-B14F-4D97-AF65-F5344CB8AC3E}">
        <p14:creationId xmlns:p14="http://schemas.microsoft.com/office/powerpoint/2010/main" val="405810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Identifying high-level estimates of capacity gaps – where investment is most needed by 2030</a:t>
            </a:r>
          </a:p>
        </p:txBody>
      </p:sp>
      <p:sp>
        <p:nvSpPr>
          <p:cNvPr id="4" name="Slide Number Placeholder 3"/>
          <p:cNvSpPr>
            <a:spLocks noGrp="1"/>
          </p:cNvSpPr>
          <p:nvPr>
            <p:ph type="sldNum" sz="quarter" idx="10"/>
          </p:nvPr>
        </p:nvSpPr>
        <p:spPr/>
        <p:txBody>
          <a:bodyPr/>
          <a:lstStyle/>
          <a:p>
            <a:fld id="{554FB5D2-C8BC-422C-ADE2-780981F73122}" type="slidenum">
              <a:rPr lang="en-GB" smtClean="0"/>
              <a:t>10</a:t>
            </a:fld>
            <a:endParaRPr lang="en-GB"/>
          </a:p>
        </p:txBody>
      </p:sp>
    </p:spTree>
    <p:extLst>
      <p:ext uri="{BB962C8B-B14F-4D97-AF65-F5344CB8AC3E}">
        <p14:creationId xmlns:p14="http://schemas.microsoft.com/office/powerpoint/2010/main" val="2436412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But infrastructure produces externalities and simply adding more is not always the solution to ancillary problems such as pollution and safety, but also take into account natural hazards such as rising sea levels, earthquakes, etc.</a:t>
            </a:r>
          </a:p>
        </p:txBody>
      </p:sp>
      <p:sp>
        <p:nvSpPr>
          <p:cNvPr id="4" name="Slide Number Placeholder 3"/>
          <p:cNvSpPr>
            <a:spLocks noGrp="1"/>
          </p:cNvSpPr>
          <p:nvPr>
            <p:ph type="sldNum" sz="quarter" idx="10"/>
          </p:nvPr>
        </p:nvSpPr>
        <p:spPr/>
        <p:txBody>
          <a:bodyPr/>
          <a:lstStyle/>
          <a:p>
            <a:fld id="{554FB5D2-C8BC-422C-ADE2-780981F73122}" type="slidenum">
              <a:rPr lang="en-GB" smtClean="0"/>
              <a:t>11</a:t>
            </a:fld>
            <a:endParaRPr lang="en-GB"/>
          </a:p>
        </p:txBody>
      </p:sp>
    </p:spTree>
    <p:extLst>
      <p:ext uri="{BB962C8B-B14F-4D97-AF65-F5344CB8AC3E}">
        <p14:creationId xmlns:p14="http://schemas.microsoft.com/office/powerpoint/2010/main" val="2436412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Construction chambers are a very important stakeholder in this dialogue.</a:t>
            </a:r>
          </a:p>
          <a:p>
            <a:endParaRPr lang="en-GB" baseline="0" dirty="0" smtClean="0"/>
          </a:p>
          <a:p>
            <a:r>
              <a:rPr lang="en-GB" baseline="0" dirty="0" smtClean="0"/>
              <a:t>For example in Chile we found that:</a:t>
            </a:r>
          </a:p>
          <a:p>
            <a:endParaRPr lang="en-GB" baseline="0" dirty="0" smtClean="0"/>
          </a:p>
          <a:p>
            <a:r>
              <a:rPr lang="en-GB" baseline="0" dirty="0" smtClean="0"/>
              <a:t>- PGE absolutely necessary</a:t>
            </a:r>
          </a:p>
          <a:p>
            <a:pPr marL="171450" indent="-171450">
              <a:buFontTx/>
              <a:buChar char="-"/>
            </a:pPr>
            <a:r>
              <a:rPr lang="en-GB" baseline="0" dirty="0" smtClean="0"/>
              <a:t>Doubling rail capacity to serve container ports</a:t>
            </a:r>
          </a:p>
          <a:p>
            <a:pPr marL="171450" indent="-171450">
              <a:buFontTx/>
              <a:buChar char="-"/>
            </a:pPr>
            <a:r>
              <a:rPr lang="en-GB" baseline="0" dirty="0" smtClean="0"/>
              <a:t>Invest in secondary road network to reduce exclusion and improve safety</a:t>
            </a:r>
          </a:p>
          <a:p>
            <a:pPr marL="171450" indent="-171450">
              <a:buFontTx/>
              <a:buChar char="-"/>
            </a:pPr>
            <a:r>
              <a:rPr lang="en-GB" baseline="0" dirty="0" smtClean="0"/>
              <a:t>Protect public transport infrastructure </a:t>
            </a:r>
            <a:r>
              <a:rPr lang="en-GB" baseline="0" smtClean="0"/>
              <a:t>in cities</a:t>
            </a:r>
            <a:endParaRPr lang="en-GB" baseline="0" dirty="0" smtClean="0"/>
          </a:p>
        </p:txBody>
      </p:sp>
      <p:sp>
        <p:nvSpPr>
          <p:cNvPr id="4" name="Slide Number Placeholder 3"/>
          <p:cNvSpPr>
            <a:spLocks noGrp="1"/>
          </p:cNvSpPr>
          <p:nvPr>
            <p:ph type="sldNum" sz="quarter" idx="10"/>
          </p:nvPr>
        </p:nvSpPr>
        <p:spPr/>
        <p:txBody>
          <a:bodyPr/>
          <a:lstStyle/>
          <a:p>
            <a:fld id="{554FB5D2-C8BC-422C-ADE2-780981F73122}" type="slidenum">
              <a:rPr lang="en-GB" smtClean="0"/>
              <a:t>12</a:t>
            </a:fld>
            <a:endParaRPr lang="en-GB"/>
          </a:p>
        </p:txBody>
      </p:sp>
    </p:spTree>
    <p:extLst>
      <p:ext uri="{BB962C8B-B14F-4D97-AF65-F5344CB8AC3E}">
        <p14:creationId xmlns:p14="http://schemas.microsoft.com/office/powerpoint/2010/main" val="2436412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9548CC-41C8-4D67-8060-26EC4462BB2D}" type="slidenum">
              <a:rPr lang="en-GB" smtClean="0"/>
              <a:t>13</a:t>
            </a:fld>
            <a:endParaRPr lang="en-GB"/>
          </a:p>
        </p:txBody>
      </p:sp>
    </p:spTree>
    <p:extLst>
      <p:ext uri="{BB962C8B-B14F-4D97-AF65-F5344CB8AC3E}">
        <p14:creationId xmlns:p14="http://schemas.microsoft.com/office/powerpoint/2010/main" val="40581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C166E17F-AEB0-404A-9478-9EE94168F618}" type="slidenum">
              <a:rPr lang="en-GB" smtClean="0"/>
              <a:t>2</a:t>
            </a:fld>
            <a:endParaRPr lang="en-GB" dirty="0"/>
          </a:p>
        </p:txBody>
      </p:sp>
    </p:spTree>
    <p:extLst>
      <p:ext uri="{BB962C8B-B14F-4D97-AF65-F5344CB8AC3E}">
        <p14:creationId xmlns:p14="http://schemas.microsoft.com/office/powerpoint/2010/main" val="221914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66E17F-AEB0-404A-9478-9EE94168F618}" type="slidenum">
              <a:rPr lang="en-GB" smtClean="0"/>
              <a:t>3</a:t>
            </a:fld>
            <a:endParaRPr lang="en-GB" dirty="0"/>
          </a:p>
        </p:txBody>
      </p:sp>
    </p:spTree>
    <p:extLst>
      <p:ext uri="{BB962C8B-B14F-4D97-AF65-F5344CB8AC3E}">
        <p14:creationId xmlns:p14="http://schemas.microsoft.com/office/powerpoint/2010/main" val="221914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9548CC-41C8-4D67-8060-26EC4462BB2D}" type="slidenum">
              <a:rPr lang="en-GB" smtClean="0"/>
              <a:t>4</a:t>
            </a:fld>
            <a:endParaRPr lang="en-GB"/>
          </a:p>
        </p:txBody>
      </p:sp>
    </p:spTree>
    <p:extLst>
      <p:ext uri="{BB962C8B-B14F-4D97-AF65-F5344CB8AC3E}">
        <p14:creationId xmlns:p14="http://schemas.microsoft.com/office/powerpoint/2010/main" val="291199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E2AFB-1928-4A88-A127-CE98AE40FE64}" type="slidenum">
              <a:rPr lang="en-GB" smtClean="0"/>
              <a:t>5</a:t>
            </a:fld>
            <a:endParaRPr lang="en-GB"/>
          </a:p>
        </p:txBody>
      </p:sp>
    </p:spTree>
    <p:extLst>
      <p:ext uri="{BB962C8B-B14F-4D97-AF65-F5344CB8AC3E}">
        <p14:creationId xmlns:p14="http://schemas.microsoft.com/office/powerpoint/2010/main" val="3528947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countries against which a country’s transport infrastructure is compared should not be too different in terms of economic development, population density and geography, so as to limit the exogenous variation in transport performance as much as possible.</a:t>
            </a:r>
            <a:endParaRPr lang="en-GB" sz="1200" kern="1200" dirty="0" smtClean="0">
              <a:solidFill>
                <a:schemeClr val="tx1"/>
              </a:solidFill>
              <a:effectLst/>
              <a:latin typeface="+mn-lt"/>
              <a:ea typeface="+mn-ea"/>
              <a:cs typeface="+mn-cs"/>
            </a:endParaRPr>
          </a:p>
          <a:p>
            <a:endParaRPr lang="en-GB" baseline="0" dirty="0" smtClean="0"/>
          </a:p>
        </p:txBody>
      </p:sp>
      <p:sp>
        <p:nvSpPr>
          <p:cNvPr id="4" name="Slide Number Placeholder 3"/>
          <p:cNvSpPr>
            <a:spLocks noGrp="1"/>
          </p:cNvSpPr>
          <p:nvPr>
            <p:ph type="sldNum" sz="quarter" idx="10"/>
          </p:nvPr>
        </p:nvSpPr>
        <p:spPr/>
        <p:txBody>
          <a:bodyPr/>
          <a:lstStyle/>
          <a:p>
            <a:fld id="{554FB5D2-C8BC-422C-ADE2-780981F73122}" type="slidenum">
              <a:rPr lang="en-GB" smtClean="0"/>
              <a:t>6</a:t>
            </a:fld>
            <a:endParaRPr lang="en-GB"/>
          </a:p>
        </p:txBody>
      </p:sp>
    </p:spTree>
    <p:extLst>
      <p:ext uri="{BB962C8B-B14F-4D97-AF65-F5344CB8AC3E}">
        <p14:creationId xmlns:p14="http://schemas.microsoft.com/office/powerpoint/2010/main" val="243641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Starting with international indicators, we can gain an overall understanding of a country’s comparative performance.</a:t>
            </a:r>
          </a:p>
          <a:p>
            <a:endParaRPr lang="en-GB" sz="1200" kern="1200" baseline="0" dirty="0" smtClean="0">
              <a:solidFill>
                <a:schemeClr val="tx1"/>
              </a:solidFill>
              <a:effectLst/>
              <a:latin typeface="+mn-lt"/>
              <a:ea typeface="+mn-ea"/>
              <a:cs typeface="+mn-cs"/>
            </a:endParaRPr>
          </a:p>
          <a:p>
            <a:endParaRPr lang="en-GB" baseline="0" dirty="0" smtClean="0"/>
          </a:p>
        </p:txBody>
      </p:sp>
      <p:sp>
        <p:nvSpPr>
          <p:cNvPr id="4" name="Slide Number Placeholder 3"/>
          <p:cNvSpPr>
            <a:spLocks noGrp="1"/>
          </p:cNvSpPr>
          <p:nvPr>
            <p:ph type="sldNum" sz="quarter" idx="10"/>
          </p:nvPr>
        </p:nvSpPr>
        <p:spPr/>
        <p:txBody>
          <a:bodyPr/>
          <a:lstStyle/>
          <a:p>
            <a:fld id="{554FB5D2-C8BC-422C-ADE2-780981F73122}" type="slidenum">
              <a:rPr lang="en-GB" smtClean="0"/>
              <a:t>7</a:t>
            </a:fld>
            <a:endParaRPr lang="en-GB"/>
          </a:p>
        </p:txBody>
      </p:sp>
    </p:spTree>
    <p:extLst>
      <p:ext uri="{BB962C8B-B14F-4D97-AF65-F5344CB8AC3E}">
        <p14:creationId xmlns:p14="http://schemas.microsoft.com/office/powerpoint/2010/main" val="243641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All the way to benchmarking</a:t>
            </a:r>
            <a:r>
              <a:rPr lang="en-GB" sz="1200" kern="1200" baseline="0" dirty="0" smtClean="0">
                <a:solidFill>
                  <a:schemeClr val="tx1"/>
                </a:solidFill>
                <a:effectLst/>
                <a:latin typeface="+mn-lt"/>
                <a:ea typeface="+mn-ea"/>
                <a:cs typeface="+mn-cs"/>
              </a:rPr>
              <a:t> the quality and safety attributes of major roads, by region.</a:t>
            </a:r>
            <a:endParaRPr lang="en-GB" sz="1200" kern="120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baseline="0" dirty="0" smtClean="0"/>
          </a:p>
        </p:txBody>
      </p:sp>
      <p:sp>
        <p:nvSpPr>
          <p:cNvPr id="4" name="Slide Number Placeholder 3"/>
          <p:cNvSpPr>
            <a:spLocks noGrp="1"/>
          </p:cNvSpPr>
          <p:nvPr>
            <p:ph type="sldNum" sz="quarter" idx="10"/>
          </p:nvPr>
        </p:nvSpPr>
        <p:spPr/>
        <p:txBody>
          <a:bodyPr/>
          <a:lstStyle/>
          <a:p>
            <a:fld id="{554FB5D2-C8BC-422C-ADE2-780981F73122}" type="slidenum">
              <a:rPr lang="en-GB" smtClean="0"/>
              <a:t>8</a:t>
            </a:fld>
            <a:endParaRPr lang="en-GB"/>
          </a:p>
        </p:txBody>
      </p:sp>
    </p:spTree>
    <p:extLst>
      <p:ext uri="{BB962C8B-B14F-4D97-AF65-F5344CB8AC3E}">
        <p14:creationId xmlns:p14="http://schemas.microsoft.com/office/powerpoint/2010/main" val="2436412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54FB5D2-C8BC-422C-ADE2-780981F73122}" type="slidenum">
              <a:rPr lang="en-GB" smtClean="0"/>
              <a:t>9</a:t>
            </a:fld>
            <a:endParaRPr lang="en-GB"/>
          </a:p>
        </p:txBody>
      </p:sp>
    </p:spTree>
    <p:extLst>
      <p:ext uri="{BB962C8B-B14F-4D97-AF65-F5344CB8AC3E}">
        <p14:creationId xmlns:p14="http://schemas.microsoft.com/office/powerpoint/2010/main" val="2436412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FDD310BE-1166-41A9-B731-0BE678516310}" type="datetimeFigureOut">
              <a:rPr lang="en-GB" smtClean="0">
                <a:solidFill>
                  <a:prstClr val="white"/>
                </a:solidFill>
              </a:rPr>
              <a:pPr/>
              <a:t>02/11/2017</a:t>
            </a:fld>
            <a:endParaRPr lang="en-GB" dirty="0">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extLst>
      <p:ext uri="{BB962C8B-B14F-4D97-AF65-F5344CB8AC3E}">
        <p14:creationId xmlns:p14="http://schemas.microsoft.com/office/powerpoint/2010/main" val="204641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FDD310BE-1166-41A9-B731-0BE678516310}" type="datetimeFigureOut">
              <a:rPr lang="en-GB" smtClean="0"/>
              <a:pPr/>
              <a:t>02/11/2017</a:t>
            </a:fld>
            <a:endParaRPr lang="en-GB"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3620B442-ABC9-49BD-AD63-A5B1BFF59758}" type="slidenum">
              <a:rPr lang="en-GB" smtClean="0">
                <a:solidFill>
                  <a:prstClr val="white"/>
                </a:solidFill>
              </a:rPr>
              <a:pPr/>
              <a:t>‹#›</a:t>
            </a:fld>
            <a:endParaRPr lang="en-GB" dirty="0">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extLst>
      <p:ext uri="{BB962C8B-B14F-4D97-AF65-F5344CB8AC3E}">
        <p14:creationId xmlns:p14="http://schemas.microsoft.com/office/powerpoint/2010/main" val="34153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FDD310BE-1166-41A9-B731-0BE678516310}" type="datetimeFigureOut">
              <a:rPr lang="en-GB" smtClean="0">
                <a:solidFill>
                  <a:prstClr val="white"/>
                </a:solidFill>
              </a:rPr>
              <a:pPr/>
              <a:t>02/11/2017</a:t>
            </a:fld>
            <a:endParaRPr lang="en-GB" dirty="0">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3620B442-ABC9-49BD-AD63-A5B1BFF59758}" type="slidenum">
              <a:rPr lang="en-GB" smtClean="0">
                <a:solidFill>
                  <a:srgbClr val="006299"/>
                </a:solidFill>
              </a:rPr>
              <a:pPr/>
              <a:t>‹#›</a:t>
            </a:fld>
            <a:endParaRPr lang="en-GB" dirty="0">
              <a:solidFill>
                <a:srgbClr val="006299"/>
              </a:solidFill>
            </a:endParaRPr>
          </a:p>
        </p:txBody>
      </p:sp>
    </p:spTree>
    <p:extLst>
      <p:ext uri="{BB962C8B-B14F-4D97-AF65-F5344CB8AC3E}">
        <p14:creationId xmlns:p14="http://schemas.microsoft.com/office/powerpoint/2010/main" val="287068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A933E577-3452-4343-9788-498C09B0A4CE}" type="datetimeFigureOut">
              <a:rPr lang="en-GB" smtClean="0"/>
              <a:t>02/11/2017</a:t>
            </a:fld>
            <a:endParaRPr lang="en-GB"/>
          </a:p>
        </p:txBody>
      </p:sp>
      <p:sp>
        <p:nvSpPr>
          <p:cNvPr id="9" name="Footer Placeholder 4"/>
          <p:cNvSpPr>
            <a:spLocks noGrp="1"/>
          </p:cNvSpPr>
          <p:nvPr>
            <p:ph type="ftr" sz="quarter" idx="3"/>
          </p:nvPr>
        </p:nvSpPr>
        <p:spPr>
          <a:xfrm>
            <a:off x="3429000" y="6324600"/>
            <a:ext cx="4680000" cy="244800"/>
          </a:xfrm>
          <a:prstGeom prst="rect">
            <a:avLst/>
          </a:prstGeom>
        </p:spPr>
        <p:txBody>
          <a:bodyPr vert="horz" lIns="91440" tIns="45720" rIns="91440" bIns="45720" rtlCol="0" anchor="t" anchorCtr="0"/>
          <a:lstStyle>
            <a:lvl1pPr algn="l">
              <a:defRPr sz="2400" kern="1200" baseline="0">
                <a:solidFill>
                  <a:srgbClr val="727272"/>
                </a:solidFill>
                <a:latin typeface="Arial"/>
              </a:defRPr>
            </a:lvl1pPr>
          </a:lstStyle>
          <a:p>
            <a:r>
              <a:rPr lang="en-GB" dirty="0" smtClean="0"/>
              <a:t>CONFIDENTIAL</a:t>
            </a:r>
            <a:endParaRPr lang="en-GB"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E4C8FFD9-3A43-4038-814A-BE645B2F58BE}"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2281348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dirty="0">
              <a:solidFill>
                <a:srgbClr val="727272"/>
              </a:solidFill>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FDD310BE-1166-41A9-B731-0BE678516310}" type="datetimeFigureOut">
              <a:rPr lang="en-GB" smtClean="0"/>
              <a:pPr/>
              <a:t>02/11/2017</a:t>
            </a:fld>
            <a:endParaRPr lang="en-GB" dirty="0"/>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3620B442-ABC9-49BD-AD63-A5B1BFF59758}"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836882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339588"/>
            <a:ext cx="7488832" cy="1415772"/>
          </a:xfrm>
        </p:spPr>
        <p:txBody>
          <a:bodyPr/>
          <a:lstStyle/>
          <a:p>
            <a:pPr>
              <a:lnSpc>
                <a:spcPct val="100000"/>
              </a:lnSpc>
            </a:pPr>
            <a:r>
              <a:rPr lang="en-GB" sz="3000" b="1" dirty="0" smtClean="0"/>
              <a:t>Assessing infrastructure gaps</a:t>
            </a:r>
            <a:br>
              <a:rPr lang="en-GB" sz="3000" b="1" dirty="0" smtClean="0"/>
            </a:br>
            <a:r>
              <a:rPr lang="en-GB" sz="3000" b="1" dirty="0"/>
              <a:t/>
            </a:r>
            <a:br>
              <a:rPr lang="en-GB" sz="3000" b="1" dirty="0"/>
            </a:br>
            <a:r>
              <a:rPr lang="en-GB" sz="2600" cap="none" dirty="0" smtClean="0">
                <a:latin typeface="+mn-lt"/>
              </a:rPr>
              <a:t>OECD Perspectives</a:t>
            </a:r>
            <a:endParaRPr lang="en-GB" sz="2600" cap="none" dirty="0">
              <a:latin typeface="+mn-lt"/>
            </a:endParaRPr>
          </a:p>
        </p:txBody>
      </p:sp>
      <p:sp>
        <p:nvSpPr>
          <p:cNvPr id="4" name="Subtitle 2"/>
          <p:cNvSpPr txBox="1">
            <a:spLocks/>
          </p:cNvSpPr>
          <p:nvPr/>
        </p:nvSpPr>
        <p:spPr>
          <a:xfrm>
            <a:off x="323528" y="5879594"/>
            <a:ext cx="7128792" cy="861774"/>
          </a:xfrm>
          <a:prstGeom prst="rect">
            <a:avLst/>
          </a:prstGeom>
        </p:spPr>
        <p:txBody>
          <a:bodyPr vert="horz" wrap="square" lIns="91440" tIns="45720" rIns="91440" bIns="45720" rtlCol="0">
            <a:spAutoFit/>
          </a:bodyPr>
          <a:lstStyle>
            <a:lvl1pPr marL="0" indent="0" algn="l" defTabSz="914400" rtl="0" eaLnBrk="1" latinLnBrk="0" hangingPunct="1">
              <a:lnSpc>
                <a:spcPts val="2000"/>
              </a:lnSpc>
              <a:spcBef>
                <a:spcPts val="0"/>
              </a:spcBef>
              <a:buFont typeface="Arial" pitchFamily="34" charset="0"/>
              <a:buNone/>
              <a:defRPr sz="1800" kern="1200">
                <a:solidFill>
                  <a:schemeClr val="tx1">
                    <a:tint val="75000"/>
                  </a:schemeClr>
                </a:solidFill>
                <a:latin typeface="Arial"/>
                <a:ea typeface="+mn-ea"/>
                <a:cs typeface="+mn-cs"/>
              </a:defRPr>
            </a:lvl1pPr>
            <a:lvl2pPr marL="457200" indent="0" algn="ctr" defTabSz="914400" rtl="0" eaLnBrk="1" latinLnBrk="0" hangingPunct="1">
              <a:spcBef>
                <a:spcPct val="20000"/>
              </a:spcBef>
              <a:buClr>
                <a:schemeClr val="tx1"/>
              </a:buClr>
              <a:buFont typeface="Arial" pitchFamily="34" charset="0"/>
              <a:buNone/>
              <a:defRPr sz="2800" kern="1200">
                <a:solidFill>
                  <a:schemeClr val="tx1">
                    <a:tint val="75000"/>
                  </a:schemeClr>
                </a:solidFill>
                <a:latin typeface="Georgia"/>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Georgia"/>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Georgia"/>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eorgia"/>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fr-FR" sz="2000" b="1" dirty="0" smtClean="0">
                <a:solidFill>
                  <a:schemeClr val="bg1"/>
                </a:solidFill>
              </a:rPr>
              <a:t>Lorenzo </a:t>
            </a:r>
            <a:r>
              <a:rPr lang="fr-FR" sz="2000" b="1" dirty="0" err="1" smtClean="0">
                <a:solidFill>
                  <a:schemeClr val="bg1"/>
                </a:solidFill>
              </a:rPr>
              <a:t>Casullo</a:t>
            </a:r>
            <a:r>
              <a:rPr lang="fr-FR" sz="2000" b="1" dirty="0" smtClean="0">
                <a:solidFill>
                  <a:schemeClr val="bg1"/>
                </a:solidFill>
              </a:rPr>
              <a:t>, </a:t>
            </a:r>
            <a:r>
              <a:rPr lang="fr-FR" sz="2000" b="1" dirty="0" err="1" smtClean="0">
                <a:solidFill>
                  <a:schemeClr val="bg1"/>
                </a:solidFill>
              </a:rPr>
              <a:t>Economist</a:t>
            </a:r>
            <a:r>
              <a:rPr lang="fr-FR" sz="2000" b="1" dirty="0" smtClean="0">
                <a:solidFill>
                  <a:schemeClr val="bg1"/>
                </a:solidFill>
              </a:rPr>
              <a:t> and Policy </a:t>
            </a:r>
            <a:r>
              <a:rPr lang="fr-FR" sz="2000" b="1" dirty="0" err="1" smtClean="0">
                <a:solidFill>
                  <a:schemeClr val="bg1"/>
                </a:solidFill>
              </a:rPr>
              <a:t>Analyst</a:t>
            </a:r>
            <a:endParaRPr lang="fr-FR" sz="2000" b="1" dirty="0">
              <a:solidFill>
                <a:schemeClr val="bg1"/>
              </a:solidFill>
            </a:endParaRPr>
          </a:p>
          <a:p>
            <a:pPr algn="just"/>
            <a:r>
              <a:rPr lang="fr-FR" sz="2000" dirty="0" smtClean="0">
                <a:solidFill>
                  <a:schemeClr val="bg1"/>
                </a:solidFill>
              </a:rPr>
              <a:t>Network of </a:t>
            </a:r>
            <a:r>
              <a:rPr lang="fr-FR" sz="2000" dirty="0" err="1" smtClean="0">
                <a:solidFill>
                  <a:schemeClr val="bg1"/>
                </a:solidFill>
              </a:rPr>
              <a:t>Economic</a:t>
            </a:r>
            <a:r>
              <a:rPr lang="fr-FR" sz="2000" dirty="0" smtClean="0">
                <a:solidFill>
                  <a:schemeClr val="bg1"/>
                </a:solidFill>
              </a:rPr>
              <a:t> </a:t>
            </a:r>
            <a:r>
              <a:rPr lang="fr-FR" sz="2000" dirty="0" err="1" smtClean="0">
                <a:solidFill>
                  <a:schemeClr val="bg1"/>
                </a:solidFill>
              </a:rPr>
              <a:t>Regulators</a:t>
            </a:r>
            <a:r>
              <a:rPr lang="fr-FR" sz="2000" dirty="0" smtClean="0">
                <a:solidFill>
                  <a:schemeClr val="bg1"/>
                </a:solidFill>
              </a:rPr>
              <a:t> (NER)</a:t>
            </a:r>
          </a:p>
          <a:p>
            <a:pPr algn="just"/>
            <a:r>
              <a:rPr lang="fr-FR" sz="2000" dirty="0" smtClean="0">
                <a:solidFill>
                  <a:schemeClr val="bg1"/>
                </a:solidFill>
              </a:rPr>
              <a:t>International Transport Forum (ITF)</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720"/>
          <a:stretch/>
        </p:blipFill>
        <p:spPr bwMode="auto">
          <a:xfrm>
            <a:off x="7443715" y="5450299"/>
            <a:ext cx="1592781" cy="49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788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596456" cy="1022400"/>
          </a:xfrm>
        </p:spPr>
        <p:txBody>
          <a:bodyPr/>
          <a:lstStyle/>
          <a:p>
            <a:r>
              <a:rPr lang="en-US" dirty="0" smtClean="0"/>
              <a:t>Step 3 </a:t>
            </a:r>
            <a:r>
              <a:rPr lang="en-US" dirty="0"/>
              <a:t>- Analysing demand trends</a:t>
            </a:r>
          </a:p>
        </p:txBody>
      </p:sp>
      <p:sp>
        <p:nvSpPr>
          <p:cNvPr id="2" name="Slide Number Placeholder 1"/>
          <p:cNvSpPr>
            <a:spLocks noGrp="1"/>
          </p:cNvSpPr>
          <p:nvPr>
            <p:ph type="sldNum" sz="quarter" idx="4"/>
          </p:nvPr>
        </p:nvSpPr>
        <p:spPr/>
        <p:txBody>
          <a:bodyPr/>
          <a:lstStyle/>
          <a:p>
            <a:fld id="{9863508C-2347-40D7-96FF-362816B4ABA0}" type="slidenum">
              <a:rPr lang="en-GB" smtClean="0"/>
              <a:t>10</a:t>
            </a:fld>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1970937468"/>
              </p:ext>
            </p:extLst>
          </p:nvPr>
        </p:nvGraphicFramePr>
        <p:xfrm>
          <a:off x="179512" y="2132856"/>
          <a:ext cx="8786638" cy="3477197"/>
        </p:xfrm>
        <a:graphic>
          <a:graphicData uri="http://schemas.openxmlformats.org/presentationml/2006/ole">
            <mc:AlternateContent xmlns:mc="http://schemas.openxmlformats.org/markup-compatibility/2006">
              <mc:Choice xmlns:v="urn:schemas-microsoft-com:vml" Requires="v">
                <p:oleObj spid="_x0000_s6151" name="Document" r:id="rId5" imgW="6181190" imgH="2446867" progId="Word.Document.12">
                  <p:embed/>
                </p:oleObj>
              </mc:Choice>
              <mc:Fallback>
                <p:oleObj name="Document" r:id="rId5" imgW="6181190" imgH="2446867" progId="Word.Document.12">
                  <p:embed/>
                  <p:pic>
                    <p:nvPicPr>
                      <p:cNvPr id="0" name=""/>
                      <p:cNvPicPr/>
                      <p:nvPr/>
                    </p:nvPicPr>
                    <p:blipFill>
                      <a:blip r:embed="rId6"/>
                      <a:stretch>
                        <a:fillRect/>
                      </a:stretch>
                    </p:blipFill>
                    <p:spPr>
                      <a:xfrm>
                        <a:off x="179512" y="2132856"/>
                        <a:ext cx="8786638" cy="3477197"/>
                      </a:xfrm>
                      <a:prstGeom prst="rect">
                        <a:avLst/>
                      </a:prstGeom>
                    </p:spPr>
                  </p:pic>
                </p:oleObj>
              </mc:Fallback>
            </mc:AlternateContent>
          </a:graphicData>
        </a:graphic>
      </p:graphicFrame>
      <p:sp>
        <p:nvSpPr>
          <p:cNvPr id="6" name="TextBox 5"/>
          <p:cNvSpPr txBox="1"/>
          <p:nvPr/>
        </p:nvSpPr>
        <p:spPr>
          <a:xfrm>
            <a:off x="595197" y="1593666"/>
            <a:ext cx="7560840" cy="369332"/>
          </a:xfrm>
          <a:prstGeom prst="rect">
            <a:avLst/>
          </a:prstGeom>
          <a:noFill/>
        </p:spPr>
        <p:txBody>
          <a:bodyPr wrap="square" rtlCol="0">
            <a:spAutoFit/>
          </a:bodyPr>
          <a:lstStyle/>
          <a:p>
            <a:r>
              <a:rPr lang="en-GB" dirty="0" smtClean="0"/>
              <a:t>ITF estimates of  infrastructure capacity gaps by 2030 in Chile</a:t>
            </a:r>
            <a:endParaRPr lang="en-GB" dirty="0"/>
          </a:p>
        </p:txBody>
      </p:sp>
      <p:sp>
        <p:nvSpPr>
          <p:cNvPr id="5" name="Oval 4"/>
          <p:cNvSpPr/>
          <p:nvPr/>
        </p:nvSpPr>
        <p:spPr>
          <a:xfrm>
            <a:off x="4499992" y="3284984"/>
            <a:ext cx="576064"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427984" y="4149080"/>
            <a:ext cx="576064"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427984" y="4941168"/>
            <a:ext cx="576064"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051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596456" cy="1022400"/>
          </a:xfrm>
        </p:spPr>
        <p:txBody>
          <a:bodyPr/>
          <a:lstStyle/>
          <a:p>
            <a:r>
              <a:rPr lang="en-US" dirty="0" smtClean="0"/>
              <a:t>Step 4 </a:t>
            </a:r>
            <a:r>
              <a:rPr lang="en-US" dirty="0"/>
              <a:t>- Addressing externalities</a:t>
            </a:r>
          </a:p>
        </p:txBody>
      </p:sp>
      <p:sp>
        <p:nvSpPr>
          <p:cNvPr id="2" name="Slide Number Placeholder 1"/>
          <p:cNvSpPr>
            <a:spLocks noGrp="1"/>
          </p:cNvSpPr>
          <p:nvPr>
            <p:ph type="sldNum" sz="quarter" idx="4"/>
          </p:nvPr>
        </p:nvSpPr>
        <p:spPr/>
        <p:txBody>
          <a:bodyPr/>
          <a:lstStyle/>
          <a:p>
            <a:fld id="{9863508C-2347-40D7-96FF-362816B4ABA0}" type="slidenum">
              <a:rPr lang="en-GB" smtClean="0"/>
              <a:t>11</a:t>
            </a:fld>
            <a:endParaRPr lang="en-GB"/>
          </a:p>
        </p:txBody>
      </p:sp>
      <p:sp>
        <p:nvSpPr>
          <p:cNvPr id="8" name="TextBox 7"/>
          <p:cNvSpPr txBox="1"/>
          <p:nvPr/>
        </p:nvSpPr>
        <p:spPr>
          <a:xfrm>
            <a:off x="595197" y="1593666"/>
            <a:ext cx="7560840" cy="646331"/>
          </a:xfrm>
          <a:prstGeom prst="rect">
            <a:avLst/>
          </a:prstGeom>
          <a:noFill/>
        </p:spPr>
        <p:txBody>
          <a:bodyPr wrap="square" rtlCol="0">
            <a:spAutoFit/>
          </a:bodyPr>
          <a:lstStyle/>
          <a:p>
            <a:r>
              <a:rPr lang="en-GB" dirty="0"/>
              <a:t>Mean population exposure to PM2.5 (micrograms per cubic metre), 2005 and 2013</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77058"/>
            <a:ext cx="6768752" cy="311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rved Up Arrow 3"/>
          <p:cNvSpPr/>
          <p:nvPr/>
        </p:nvSpPr>
        <p:spPr>
          <a:xfrm>
            <a:off x="1691680" y="5517232"/>
            <a:ext cx="5256584" cy="1080120"/>
          </a:xfrm>
          <a:prstGeom prst="curvedUp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27982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596456" cy="1022400"/>
          </a:xfrm>
        </p:spPr>
        <p:txBody>
          <a:bodyPr/>
          <a:lstStyle/>
          <a:p>
            <a:r>
              <a:rPr lang="en-US" dirty="0" smtClean="0"/>
              <a:t>A multi-modal scorecard to guide infrastructure planning and investment</a:t>
            </a:r>
            <a:endParaRPr lang="en-US" dirty="0"/>
          </a:p>
        </p:txBody>
      </p:sp>
      <p:sp>
        <p:nvSpPr>
          <p:cNvPr id="2" name="Slide Number Placeholder 1"/>
          <p:cNvSpPr>
            <a:spLocks noGrp="1"/>
          </p:cNvSpPr>
          <p:nvPr>
            <p:ph type="sldNum" sz="quarter" idx="4"/>
          </p:nvPr>
        </p:nvSpPr>
        <p:spPr/>
        <p:txBody>
          <a:bodyPr/>
          <a:lstStyle/>
          <a:p>
            <a:fld id="{9863508C-2347-40D7-96FF-362816B4ABA0}" type="slidenum">
              <a:rPr lang="en-GB" smtClean="0"/>
              <a:t>12</a:t>
            </a:fld>
            <a:endParaRPr lang="en-GB"/>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66" r="18412"/>
          <a:stretch/>
        </p:blipFill>
        <p:spPr bwMode="auto">
          <a:xfrm>
            <a:off x="127063" y="1700808"/>
            <a:ext cx="1944216" cy="2048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647"/>
          <a:stretch/>
        </p:blipFill>
        <p:spPr bwMode="auto">
          <a:xfrm>
            <a:off x="127063" y="3933056"/>
            <a:ext cx="1944216" cy="23976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0" y="1859340"/>
            <a:ext cx="6390456" cy="4493538"/>
          </a:xfrm>
          <a:prstGeom prst="rect">
            <a:avLst/>
          </a:prstGeom>
        </p:spPr>
        <p:txBody>
          <a:bodyPr wrap="square">
            <a:spAutoFit/>
          </a:bodyPr>
          <a:lstStyle/>
          <a:p>
            <a:pPr marL="285750" indent="-285750">
              <a:buFont typeface="Arial" panose="020B0604020202020204" pitchFamily="34" charset="0"/>
              <a:buChar char="•"/>
            </a:pPr>
            <a:r>
              <a:rPr lang="en-US" sz="2200" dirty="0" smtClean="0"/>
              <a:t>The OECD/ITF approach helps member countries </a:t>
            </a:r>
            <a:r>
              <a:rPr lang="en-US" sz="2200" b="1" dirty="0" smtClean="0"/>
              <a:t>identify infrastructure gaps</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A </a:t>
            </a:r>
            <a:r>
              <a:rPr lang="en-US" sz="2200" b="1" dirty="0" smtClean="0"/>
              <a:t>balanced assessment </a:t>
            </a:r>
            <a:r>
              <a:rPr lang="en-US" sz="2200" dirty="0" smtClean="0"/>
              <a:t>across modes that makes use of benchmarking, modelling and dialogue with stakeholders</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Instead of searching for a magic number, </a:t>
            </a:r>
            <a:r>
              <a:rPr lang="en-US" sz="2200" b="1" dirty="0" smtClean="0"/>
              <a:t>multi-modal scorecards </a:t>
            </a:r>
            <a:r>
              <a:rPr lang="en-US" sz="2200" dirty="0" smtClean="0"/>
              <a:t>guide decision-makers through complexity</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A good assessment needs to be accompanied by </a:t>
            </a:r>
            <a:r>
              <a:rPr lang="en-US" sz="2200" b="1" dirty="0" smtClean="0"/>
              <a:t>funding and governance analysis</a:t>
            </a:r>
          </a:p>
        </p:txBody>
      </p:sp>
    </p:spTree>
    <p:extLst>
      <p:ext uri="{BB962C8B-B14F-4D97-AF65-F5344CB8AC3E}">
        <p14:creationId xmlns:p14="http://schemas.microsoft.com/office/powerpoint/2010/main" val="4201837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339588"/>
            <a:ext cx="7488832" cy="1415772"/>
          </a:xfrm>
        </p:spPr>
        <p:txBody>
          <a:bodyPr/>
          <a:lstStyle/>
          <a:p>
            <a:pPr>
              <a:lnSpc>
                <a:spcPct val="100000"/>
              </a:lnSpc>
            </a:pPr>
            <a:r>
              <a:rPr lang="en-GB" sz="3000" b="1" dirty="0" smtClean="0"/>
              <a:t>Assessing infrastructure gaps</a:t>
            </a:r>
            <a:br>
              <a:rPr lang="en-GB" sz="3000" b="1" dirty="0" smtClean="0"/>
            </a:br>
            <a:r>
              <a:rPr lang="en-GB" sz="3000" b="1" dirty="0"/>
              <a:t/>
            </a:r>
            <a:br>
              <a:rPr lang="en-GB" sz="3000" b="1" dirty="0"/>
            </a:br>
            <a:r>
              <a:rPr lang="en-GB" sz="2600" cap="none" dirty="0" smtClean="0">
                <a:latin typeface="+mn-lt"/>
              </a:rPr>
              <a:t>Thank you</a:t>
            </a:r>
            <a:endParaRPr lang="en-GB" sz="2600" cap="none" dirty="0">
              <a:latin typeface="+mn-lt"/>
            </a:endParaRPr>
          </a:p>
        </p:txBody>
      </p:sp>
      <p:sp>
        <p:nvSpPr>
          <p:cNvPr id="4" name="Subtitle 2"/>
          <p:cNvSpPr txBox="1">
            <a:spLocks/>
          </p:cNvSpPr>
          <p:nvPr/>
        </p:nvSpPr>
        <p:spPr>
          <a:xfrm>
            <a:off x="323528" y="5879594"/>
            <a:ext cx="7128792" cy="348813"/>
          </a:xfrm>
          <a:prstGeom prst="rect">
            <a:avLst/>
          </a:prstGeom>
        </p:spPr>
        <p:txBody>
          <a:bodyPr vert="horz" wrap="square" lIns="91440" tIns="45720" rIns="91440" bIns="45720" rtlCol="0">
            <a:spAutoFit/>
          </a:bodyPr>
          <a:lstStyle>
            <a:lvl1pPr marL="0" indent="0" algn="l" defTabSz="914400" rtl="0" eaLnBrk="1" latinLnBrk="0" hangingPunct="1">
              <a:lnSpc>
                <a:spcPts val="2000"/>
              </a:lnSpc>
              <a:spcBef>
                <a:spcPts val="0"/>
              </a:spcBef>
              <a:buFont typeface="Arial" pitchFamily="34" charset="0"/>
              <a:buNone/>
              <a:defRPr sz="1800" kern="1200">
                <a:solidFill>
                  <a:schemeClr val="tx1">
                    <a:tint val="75000"/>
                  </a:schemeClr>
                </a:solidFill>
                <a:latin typeface="Arial"/>
                <a:ea typeface="+mn-ea"/>
                <a:cs typeface="+mn-cs"/>
              </a:defRPr>
            </a:lvl1pPr>
            <a:lvl2pPr marL="457200" indent="0" algn="ctr" defTabSz="914400" rtl="0" eaLnBrk="1" latinLnBrk="0" hangingPunct="1">
              <a:spcBef>
                <a:spcPct val="20000"/>
              </a:spcBef>
              <a:buClr>
                <a:schemeClr val="tx1"/>
              </a:buClr>
              <a:buFont typeface="Arial" pitchFamily="34" charset="0"/>
              <a:buNone/>
              <a:defRPr sz="2800" kern="1200">
                <a:solidFill>
                  <a:schemeClr val="tx1">
                    <a:tint val="75000"/>
                  </a:schemeClr>
                </a:solidFill>
                <a:latin typeface="Georgia"/>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Georgia"/>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Georgia"/>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eorgia"/>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fr-FR" sz="2000" dirty="0" smtClean="0">
                <a:solidFill>
                  <a:schemeClr val="bg1"/>
                </a:solidFill>
              </a:rPr>
              <a:t>lorenzo.casullo@oecd.org</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720"/>
          <a:stretch/>
        </p:blipFill>
        <p:spPr bwMode="auto">
          <a:xfrm>
            <a:off x="7443715" y="5450299"/>
            <a:ext cx="1592781" cy="49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223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9832" y="1628800"/>
            <a:ext cx="5760640" cy="4804755"/>
          </a:xfrm>
        </p:spPr>
        <p:txBody>
          <a:bodyPr>
            <a:normAutofit fontScale="77500" lnSpcReduction="20000"/>
          </a:bodyPr>
          <a:lstStyle/>
          <a:p>
            <a:pPr>
              <a:spcBef>
                <a:spcPts val="1200"/>
              </a:spcBef>
              <a:spcAft>
                <a:spcPts val="1200"/>
              </a:spcAft>
            </a:pPr>
            <a:r>
              <a:rPr lang="en-GB" dirty="0" smtClean="0"/>
              <a:t>Every country/region may have gaps in the provision and quality of infrastructure</a:t>
            </a:r>
          </a:p>
          <a:p>
            <a:pPr>
              <a:spcBef>
                <a:spcPts val="1200"/>
              </a:spcBef>
              <a:spcAft>
                <a:spcPts val="1200"/>
              </a:spcAft>
            </a:pPr>
            <a:r>
              <a:rPr lang="en-GB" altLang="en-US" dirty="0" smtClean="0"/>
              <a:t>Gaps can be expressed in comparison </a:t>
            </a:r>
            <a:r>
              <a:rPr lang="en-GB" altLang="en-US" smtClean="0"/>
              <a:t>to </a:t>
            </a:r>
            <a:r>
              <a:rPr lang="en-GB" altLang="en-US" smtClean="0"/>
              <a:t>optimal levels </a:t>
            </a:r>
            <a:r>
              <a:rPr lang="en-GB" altLang="en-US" dirty="0" smtClean="0"/>
              <a:t>and/or other countries’ endowments</a:t>
            </a:r>
            <a:endParaRPr lang="en-GB" altLang="en-US" dirty="0"/>
          </a:p>
          <a:p>
            <a:pPr>
              <a:spcBef>
                <a:spcPts val="1200"/>
              </a:spcBef>
              <a:spcAft>
                <a:spcPts val="1200"/>
              </a:spcAft>
            </a:pPr>
            <a:r>
              <a:rPr lang="en-GB" altLang="en-US" dirty="0" smtClean="0"/>
              <a:t>At </a:t>
            </a:r>
            <a:r>
              <a:rPr lang="en-GB" altLang="en-US" dirty="0"/>
              <a:t>difference stages of </a:t>
            </a:r>
            <a:r>
              <a:rPr lang="en-GB" altLang="en-US" dirty="0" smtClean="0"/>
              <a:t>development: growth in capital stock vs. efficiency of existing infrastructure</a:t>
            </a:r>
          </a:p>
          <a:p>
            <a:pPr>
              <a:spcBef>
                <a:spcPts val="1200"/>
              </a:spcBef>
              <a:spcAft>
                <a:spcPts val="1200"/>
              </a:spcAft>
            </a:pPr>
            <a:r>
              <a:rPr lang="en-GB" dirty="0" smtClean="0"/>
              <a:t>Better infrastructure supports trade, productivity, territorial cohesion and employment policies</a:t>
            </a:r>
          </a:p>
        </p:txBody>
      </p:sp>
      <p:sp>
        <p:nvSpPr>
          <p:cNvPr id="2" name="Title 1"/>
          <p:cNvSpPr>
            <a:spLocks noGrp="1"/>
          </p:cNvSpPr>
          <p:nvPr>
            <p:ph type="title"/>
          </p:nvPr>
        </p:nvSpPr>
        <p:spPr/>
        <p:txBody>
          <a:bodyPr/>
          <a:lstStyle/>
          <a:p>
            <a:r>
              <a:rPr lang="en-GB" dirty="0" smtClean="0"/>
              <a:t>Putting infrastructure gaps in context</a:t>
            </a:r>
            <a:endParaRPr lang="en-GB" dirty="0"/>
          </a:p>
        </p:txBody>
      </p:sp>
      <p:sp>
        <p:nvSpPr>
          <p:cNvPr id="7" name="Rounded Rectangle 6"/>
          <p:cNvSpPr/>
          <p:nvPr/>
        </p:nvSpPr>
        <p:spPr>
          <a:xfrm>
            <a:off x="755576" y="1628800"/>
            <a:ext cx="2037713" cy="1403984"/>
          </a:xfrm>
          <a:prstGeom prst="round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7"/>
          <p:cNvSpPr/>
          <p:nvPr/>
        </p:nvSpPr>
        <p:spPr>
          <a:xfrm>
            <a:off x="761678" y="3390900"/>
            <a:ext cx="2037713" cy="1403984"/>
          </a:xfrm>
          <a:prstGeom prst="round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8"/>
          <p:cNvSpPr/>
          <p:nvPr/>
        </p:nvSpPr>
        <p:spPr>
          <a:xfrm>
            <a:off x="761678" y="5085184"/>
            <a:ext cx="2037713" cy="1403984"/>
          </a:xfrm>
          <a:prstGeom prst="roundRect">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344851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numbers floating around</a:t>
            </a:r>
            <a:endParaRPr lang="en-GB" dirty="0"/>
          </a:p>
        </p:txBody>
      </p:sp>
      <p:sp>
        <p:nvSpPr>
          <p:cNvPr id="7" name="Content Placeholder 6"/>
          <p:cNvSpPr>
            <a:spLocks noGrp="1"/>
          </p:cNvSpPr>
          <p:nvPr>
            <p:ph idx="1"/>
          </p:nvPr>
        </p:nvSpPr>
        <p:spPr>
          <a:xfrm>
            <a:off x="5967586" y="2780928"/>
            <a:ext cx="1916781" cy="1080120"/>
          </a:xfrm>
          <a:prstGeom prst="wedgeRoundRectCallout">
            <a:avLst>
              <a:gd name="adj1" fmla="val -64776"/>
              <a:gd name="adj2" fmla="val -1334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buNone/>
            </a:pPr>
            <a:r>
              <a:rPr lang="en-US" sz="2000" b="1" dirty="0" smtClean="0">
                <a:solidFill>
                  <a:schemeClr val="tx1"/>
                </a:solidFill>
              </a:rPr>
              <a:t>6% of GDP in real terms</a:t>
            </a:r>
            <a:endParaRPr lang="en-GB" sz="2000" dirty="0">
              <a:solidFill>
                <a:schemeClr val="tx1"/>
              </a:solidFill>
            </a:endParaRPr>
          </a:p>
        </p:txBody>
      </p:sp>
      <p:sp>
        <p:nvSpPr>
          <p:cNvPr id="6" name="Content Placeholder 6"/>
          <p:cNvSpPr txBox="1">
            <a:spLocks/>
          </p:cNvSpPr>
          <p:nvPr/>
        </p:nvSpPr>
        <p:spPr>
          <a:xfrm>
            <a:off x="1403648" y="2060848"/>
            <a:ext cx="1728192" cy="825497"/>
          </a:xfrm>
          <a:prstGeom prst="wedgeRoundRectCallout">
            <a:avLst>
              <a:gd name="adj1" fmla="val 65297"/>
              <a:gd name="adj2" fmla="val 3049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lt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lt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lt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lt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lt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lt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lt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lt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lt1"/>
                </a:solidFill>
                <a:latin typeface="+mn-lt"/>
                <a:ea typeface="+mn-ea"/>
                <a:cs typeface="+mn-cs"/>
              </a:defRPr>
            </a:lvl9pPr>
          </a:lstStyle>
          <a:p>
            <a:pPr marL="0" indent="0">
              <a:buFont typeface="Arial" pitchFamily="34" charset="0"/>
              <a:buNone/>
            </a:pPr>
            <a:r>
              <a:rPr lang="en-US" sz="2000" b="1" dirty="0" smtClean="0">
                <a:solidFill>
                  <a:schemeClr val="tx1"/>
                </a:solidFill>
              </a:rPr>
              <a:t>$20 billion by 2050</a:t>
            </a:r>
            <a:endParaRPr lang="en-GB" sz="2000" dirty="0">
              <a:solidFill>
                <a:schemeClr val="tx1"/>
              </a:solidFill>
            </a:endParaRPr>
          </a:p>
        </p:txBody>
      </p:sp>
      <p:sp>
        <p:nvSpPr>
          <p:cNvPr id="8" name="Content Placeholder 6"/>
          <p:cNvSpPr txBox="1">
            <a:spLocks/>
          </p:cNvSpPr>
          <p:nvPr/>
        </p:nvSpPr>
        <p:spPr>
          <a:xfrm>
            <a:off x="1259632" y="4791793"/>
            <a:ext cx="1728192" cy="825497"/>
          </a:xfrm>
          <a:prstGeom prst="wedgeRoundRectCallout">
            <a:avLst>
              <a:gd name="adj1" fmla="val 66399"/>
              <a:gd name="adj2" fmla="val -5027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lt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lt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lt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lt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lt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lt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lt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lt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lt1"/>
                </a:solidFill>
                <a:latin typeface="+mn-lt"/>
                <a:ea typeface="+mn-ea"/>
                <a:cs typeface="+mn-cs"/>
              </a:defRPr>
            </a:lvl9pPr>
          </a:lstStyle>
          <a:p>
            <a:pPr marL="0" indent="0">
              <a:buFont typeface="Arial" pitchFamily="34" charset="0"/>
              <a:buNone/>
            </a:pPr>
            <a:r>
              <a:rPr lang="en-US" sz="2000" b="1" dirty="0" smtClean="0">
                <a:solidFill>
                  <a:schemeClr val="tx1"/>
                </a:solidFill>
              </a:rPr>
              <a:t>Double capacity</a:t>
            </a:r>
            <a:endParaRPr lang="en-GB" sz="2000" dirty="0">
              <a:solidFill>
                <a:schemeClr val="tx1"/>
              </a:solidFill>
            </a:endParaRPr>
          </a:p>
        </p:txBody>
      </p:sp>
      <p:sp>
        <p:nvSpPr>
          <p:cNvPr id="9" name="Content Placeholder 6"/>
          <p:cNvSpPr txBox="1">
            <a:spLocks/>
          </p:cNvSpPr>
          <p:nvPr/>
        </p:nvSpPr>
        <p:spPr>
          <a:xfrm>
            <a:off x="5940152" y="4675829"/>
            <a:ext cx="1944216" cy="1057427"/>
          </a:xfrm>
          <a:prstGeom prst="wedgeRoundRectCallout">
            <a:avLst>
              <a:gd name="adj1" fmla="val -63673"/>
              <a:gd name="adj2" fmla="val -4565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fontScale="92500" lnSpcReduction="10000"/>
          </a:bodyPr>
          <a:lstStyle>
            <a:lvl1pPr marL="342000" indent="-342000" algn="l" rtl="0" eaLnBrk="1" latinLnBrk="0" hangingPunct="1">
              <a:spcBef>
                <a:spcPts val="768"/>
              </a:spcBef>
              <a:buClr>
                <a:schemeClr val="tx1"/>
              </a:buClr>
              <a:buFont typeface="Arial" pitchFamily="34" charset="0"/>
              <a:buChar char="•"/>
              <a:defRPr kumimoji="0" sz="3200" kern="1200">
                <a:solidFill>
                  <a:schemeClr val="lt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lt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lt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lt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lt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lt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lt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lt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lt1"/>
                </a:solidFill>
                <a:latin typeface="+mn-lt"/>
                <a:ea typeface="+mn-ea"/>
                <a:cs typeface="+mn-cs"/>
              </a:defRPr>
            </a:lvl9pPr>
          </a:lstStyle>
          <a:p>
            <a:pPr marL="0" indent="0">
              <a:buFont typeface="Arial" pitchFamily="34" charset="0"/>
              <a:buNone/>
            </a:pPr>
            <a:r>
              <a:rPr lang="en-US" sz="2000" b="1" dirty="0" smtClean="0">
                <a:solidFill>
                  <a:schemeClr val="tx1"/>
                </a:solidFill>
              </a:rPr>
              <a:t>8,000 per capita by 2030</a:t>
            </a:r>
            <a:endParaRPr lang="en-GB" sz="2000" dirty="0">
              <a:solidFill>
                <a:schemeClr val="tx1"/>
              </a:solidFill>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018"/>
          <a:stretch/>
        </p:blipFill>
        <p:spPr bwMode="auto">
          <a:xfrm>
            <a:off x="3458716" y="2570441"/>
            <a:ext cx="2193404" cy="2389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744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dirty="0" smtClean="0"/>
              <a:t>We propose and use a </a:t>
            </a:r>
            <a:r>
              <a:rPr lang="en-US" sz="2800" b="1" dirty="0" smtClean="0"/>
              <a:t>4-step methodology </a:t>
            </a:r>
            <a:r>
              <a:rPr lang="en-US" sz="2800" dirty="0" smtClean="0"/>
              <a:t>to identify priority areas for investment:</a:t>
            </a:r>
          </a:p>
          <a:p>
            <a:pPr marL="514350" indent="-514350">
              <a:buFont typeface="+mj-lt"/>
              <a:buAutoNum type="arabicPeriod"/>
            </a:pPr>
            <a:r>
              <a:rPr lang="en-US" sz="2800" b="1" dirty="0" smtClean="0"/>
              <a:t>Selecting</a:t>
            </a:r>
            <a:r>
              <a:rPr lang="en-US" sz="2800" dirty="0" smtClean="0"/>
              <a:t> comparators based on macro and geographical data </a:t>
            </a:r>
          </a:p>
          <a:p>
            <a:pPr marL="514350" indent="-514350">
              <a:buFont typeface="+mj-lt"/>
              <a:buAutoNum type="arabicPeriod"/>
            </a:pPr>
            <a:r>
              <a:rPr lang="en-US" sz="2800" b="1" dirty="0" smtClean="0"/>
              <a:t>Benchmarking</a:t>
            </a:r>
            <a:r>
              <a:rPr lang="en-US" sz="2800" dirty="0" smtClean="0"/>
              <a:t> stock and quality </a:t>
            </a:r>
            <a:r>
              <a:rPr lang="en-US" sz="2800" dirty="0"/>
              <a:t>of </a:t>
            </a:r>
            <a:r>
              <a:rPr lang="en-US" sz="2800" dirty="0" smtClean="0"/>
              <a:t>infrastructure across comparators</a:t>
            </a:r>
          </a:p>
          <a:p>
            <a:pPr marL="514350" indent="-514350">
              <a:buFont typeface="+mj-lt"/>
              <a:buAutoNum type="arabicPeriod"/>
            </a:pPr>
            <a:r>
              <a:rPr lang="en-US" sz="2800" b="1" dirty="0" smtClean="0"/>
              <a:t>Analysing</a:t>
            </a:r>
            <a:r>
              <a:rPr lang="en-US" sz="2800" dirty="0" smtClean="0"/>
              <a:t> demand trends for medium/long run using ITF Global Transport Model</a:t>
            </a:r>
          </a:p>
          <a:p>
            <a:pPr marL="514350" indent="-514350">
              <a:buFont typeface="+mj-lt"/>
              <a:buAutoNum type="arabicPeriod"/>
            </a:pPr>
            <a:r>
              <a:rPr lang="en-US" sz="2800" b="1" dirty="0" smtClean="0"/>
              <a:t>Addressing</a:t>
            </a:r>
            <a:r>
              <a:rPr lang="en-US" sz="2800" dirty="0" smtClean="0"/>
              <a:t> externalities</a:t>
            </a:r>
            <a:endParaRPr lang="en-GB" sz="2800" dirty="0"/>
          </a:p>
          <a:p>
            <a:pPr marL="913950" lvl="1" indent="-514350">
              <a:buFont typeface="+mj-lt"/>
              <a:buAutoNum type="romanLcPeriod"/>
            </a:pPr>
            <a:endParaRPr lang="en-GB" dirty="0" smtClean="0"/>
          </a:p>
          <a:p>
            <a:pPr marL="913950" lvl="1" indent="-514350">
              <a:buFont typeface="+mj-lt"/>
              <a:buAutoNum type="romanLcPeriod"/>
            </a:pP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a:p>
        </p:txBody>
      </p:sp>
      <p:sp>
        <p:nvSpPr>
          <p:cNvPr id="3" name="Title 2"/>
          <p:cNvSpPr>
            <a:spLocks noGrp="1"/>
          </p:cNvSpPr>
          <p:nvPr>
            <p:ph type="title"/>
          </p:nvPr>
        </p:nvSpPr>
        <p:spPr>
          <a:xfrm>
            <a:off x="1080000" y="237600"/>
            <a:ext cx="7884488" cy="1022400"/>
          </a:xfrm>
        </p:spPr>
        <p:txBody>
          <a:bodyPr/>
          <a:lstStyle/>
          <a:p>
            <a:r>
              <a:rPr lang="en-GB" dirty="0" smtClean="0"/>
              <a:t>We need a reliable approach</a:t>
            </a:r>
            <a:endParaRPr lang="en-GB" dirty="0"/>
          </a:p>
        </p:txBody>
      </p:sp>
    </p:spTree>
    <p:extLst>
      <p:ext uri="{BB962C8B-B14F-4D97-AF65-F5344CB8AC3E}">
        <p14:creationId xmlns:p14="http://schemas.microsoft.com/office/powerpoint/2010/main" val="3949693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a:t>
            </a:r>
            <a:r>
              <a:rPr lang="en-US" dirty="0" smtClean="0"/>
              <a:t>studies: our work on infrastructure</a:t>
            </a:r>
            <a:endParaRPr lang="en-US" dirty="0"/>
          </a:p>
        </p:txBody>
      </p:sp>
      <p:graphicFrame>
        <p:nvGraphicFramePr>
          <p:cNvPr id="5" name="Espace réservé du contenu 1"/>
          <p:cNvGraphicFramePr>
            <a:graphicFrameLocks noGrp="1"/>
          </p:cNvGraphicFramePr>
          <p:nvPr>
            <p:ph idx="1"/>
            <p:extLst>
              <p:ext uri="{D42A27DB-BD31-4B8C-83A1-F6EECF244321}">
                <p14:modId xmlns:p14="http://schemas.microsoft.com/office/powerpoint/2010/main" val="198150176"/>
              </p:ext>
            </p:extLst>
          </p:nvPr>
        </p:nvGraphicFramePr>
        <p:xfrm>
          <a:off x="468313" y="1601788"/>
          <a:ext cx="8218487"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55576" y="5445224"/>
            <a:ext cx="6480720" cy="584775"/>
          </a:xfrm>
          <a:prstGeom prst="rect">
            <a:avLst/>
          </a:prstGeom>
          <a:noFill/>
        </p:spPr>
        <p:txBody>
          <a:bodyPr wrap="square" rtlCol="0">
            <a:spAutoFit/>
          </a:bodyPr>
          <a:lstStyle/>
          <a:p>
            <a:pPr lvl="0"/>
            <a:r>
              <a:rPr lang="es-ES_tradnl" sz="1600" b="1" dirty="0" err="1" smtClean="0"/>
              <a:t>Forthcoming</a:t>
            </a:r>
            <a:r>
              <a:rPr lang="es-ES_tradnl" sz="1600" b="1" dirty="0" smtClean="0"/>
              <a:t>:</a:t>
            </a:r>
            <a:endParaRPr lang="es-ES_tradnl" sz="1600" b="1" dirty="0"/>
          </a:p>
          <a:p>
            <a:pPr lvl="0"/>
            <a:r>
              <a:rPr lang="en-US" sz="1600" dirty="0" smtClean="0"/>
              <a:t>Central Asia, Vietnam…</a:t>
            </a:r>
            <a:endParaRPr lang="en-US" sz="1600" dirty="0"/>
          </a:p>
        </p:txBody>
      </p:sp>
    </p:spTree>
    <p:extLst>
      <p:ext uri="{BB962C8B-B14F-4D97-AF65-F5344CB8AC3E}">
        <p14:creationId xmlns:p14="http://schemas.microsoft.com/office/powerpoint/2010/main" val="3197585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596456" cy="1022400"/>
          </a:xfrm>
        </p:spPr>
        <p:txBody>
          <a:bodyPr/>
          <a:lstStyle/>
          <a:p>
            <a:r>
              <a:rPr lang="en-US" dirty="0" smtClean="0"/>
              <a:t>Step 1 - Selecting comparators</a:t>
            </a:r>
            <a:endParaRPr lang="en-US" dirty="0"/>
          </a:p>
        </p:txBody>
      </p:sp>
      <p:sp>
        <p:nvSpPr>
          <p:cNvPr id="2" name="Slide Number Placeholder 1"/>
          <p:cNvSpPr>
            <a:spLocks noGrp="1"/>
          </p:cNvSpPr>
          <p:nvPr>
            <p:ph type="sldNum" sz="quarter" idx="4"/>
          </p:nvPr>
        </p:nvSpPr>
        <p:spPr/>
        <p:txBody>
          <a:bodyPr/>
          <a:lstStyle/>
          <a:p>
            <a:fld id="{9863508C-2347-40D7-96FF-362816B4ABA0}" type="slidenum">
              <a:rPr lang="en-GB" smtClean="0"/>
              <a:t>6</a:t>
            </a:fld>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44824"/>
            <a:ext cx="7956178" cy="4471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987824" y="5013176"/>
            <a:ext cx="144016"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499992" y="2960948"/>
            <a:ext cx="199188" cy="5400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444820" y="3501008"/>
            <a:ext cx="199188" cy="5400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380312" y="5301208"/>
            <a:ext cx="360040"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1497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596456" cy="1022400"/>
          </a:xfrm>
        </p:spPr>
        <p:txBody>
          <a:bodyPr/>
          <a:lstStyle/>
          <a:p>
            <a:r>
              <a:rPr lang="en-US" dirty="0" smtClean="0"/>
              <a:t>Step 2 </a:t>
            </a:r>
            <a:r>
              <a:rPr lang="en-US" dirty="0"/>
              <a:t>- Benchmarking stock and </a:t>
            </a:r>
            <a:r>
              <a:rPr lang="en-US" dirty="0" smtClean="0"/>
              <a:t>quality</a:t>
            </a:r>
            <a:endParaRPr lang="en-US" dirty="0"/>
          </a:p>
        </p:txBody>
      </p:sp>
      <p:sp>
        <p:nvSpPr>
          <p:cNvPr id="2" name="Slide Number Placeholder 1"/>
          <p:cNvSpPr>
            <a:spLocks noGrp="1"/>
          </p:cNvSpPr>
          <p:nvPr>
            <p:ph type="sldNum" sz="quarter" idx="4"/>
          </p:nvPr>
        </p:nvSpPr>
        <p:spPr/>
        <p:txBody>
          <a:bodyPr/>
          <a:lstStyle/>
          <a:p>
            <a:fld id="{9863508C-2347-40D7-96FF-362816B4ABA0}" type="slidenum">
              <a:rPr lang="en-GB" smtClean="0"/>
              <a:t>7</a:t>
            </a:fld>
            <a:endParaRPr lang="en-GB"/>
          </a:p>
        </p:txBody>
      </p:sp>
      <p:sp>
        <p:nvSpPr>
          <p:cNvPr id="4" name="TextBox 3"/>
          <p:cNvSpPr txBox="1"/>
          <p:nvPr/>
        </p:nvSpPr>
        <p:spPr>
          <a:xfrm>
            <a:off x="595197" y="1593666"/>
            <a:ext cx="7560840" cy="646331"/>
          </a:xfrm>
          <a:prstGeom prst="rect">
            <a:avLst/>
          </a:prstGeom>
          <a:noFill/>
        </p:spPr>
        <p:txBody>
          <a:bodyPr wrap="square" rtlCol="0">
            <a:spAutoFit/>
          </a:bodyPr>
          <a:lstStyle/>
          <a:p>
            <a:r>
              <a:rPr lang="en-US" dirty="0"/>
              <a:t>Global Competitiveness </a:t>
            </a:r>
            <a:r>
              <a:rPr lang="en-US" dirty="0" smtClean="0"/>
              <a:t>Index, Chile and comparator countries</a:t>
            </a:r>
          </a:p>
          <a:p>
            <a:r>
              <a:rPr lang="en-US" dirty="0" smtClean="0"/>
              <a:t>(</a:t>
            </a:r>
            <a:r>
              <a:rPr lang="en-US" dirty="0"/>
              <a:t>1 = worst, 7 = best), average 2015-2016 and 2016-17 editions</a:t>
            </a:r>
            <a:endParaRPr lang="en-GB"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94" y="2558058"/>
            <a:ext cx="7832509" cy="361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51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596456" cy="1022400"/>
          </a:xfrm>
        </p:spPr>
        <p:txBody>
          <a:bodyPr/>
          <a:lstStyle/>
          <a:p>
            <a:r>
              <a:rPr lang="en-US" dirty="0" smtClean="0"/>
              <a:t>Step 2 </a:t>
            </a:r>
            <a:r>
              <a:rPr lang="en-US" dirty="0"/>
              <a:t>- Benchmarking stock and </a:t>
            </a:r>
            <a:r>
              <a:rPr lang="en-US" dirty="0" smtClean="0"/>
              <a:t>quality</a:t>
            </a:r>
            <a:endParaRPr lang="en-US" dirty="0"/>
          </a:p>
        </p:txBody>
      </p:sp>
      <p:sp>
        <p:nvSpPr>
          <p:cNvPr id="2" name="Slide Number Placeholder 1"/>
          <p:cNvSpPr>
            <a:spLocks noGrp="1"/>
          </p:cNvSpPr>
          <p:nvPr>
            <p:ph type="sldNum" sz="quarter" idx="4"/>
          </p:nvPr>
        </p:nvSpPr>
        <p:spPr/>
        <p:txBody>
          <a:bodyPr/>
          <a:lstStyle/>
          <a:p>
            <a:fld id="{9863508C-2347-40D7-96FF-362816B4ABA0}" type="slidenum">
              <a:rPr lang="en-GB" smtClean="0"/>
              <a:t>8</a:t>
            </a:fld>
            <a:endParaRPr lang="en-GB"/>
          </a:p>
        </p:txBody>
      </p:sp>
      <p:sp>
        <p:nvSpPr>
          <p:cNvPr id="4" name="TextBox 3"/>
          <p:cNvSpPr txBox="1"/>
          <p:nvPr/>
        </p:nvSpPr>
        <p:spPr>
          <a:xfrm>
            <a:off x="595197" y="1593666"/>
            <a:ext cx="7560840" cy="646331"/>
          </a:xfrm>
          <a:prstGeom prst="rect">
            <a:avLst/>
          </a:prstGeom>
          <a:noFill/>
        </p:spPr>
        <p:txBody>
          <a:bodyPr wrap="square" rtlCol="0">
            <a:spAutoFit/>
          </a:bodyPr>
          <a:lstStyle/>
          <a:p>
            <a:r>
              <a:rPr lang="en-US" dirty="0"/>
              <a:t>Curves on rural roads on which traffic flows at &gt;80 km/h that have hazardous roadsides </a:t>
            </a:r>
            <a:r>
              <a:rPr lang="en-US" dirty="0" smtClean="0"/>
              <a:t>, </a:t>
            </a:r>
            <a:r>
              <a:rPr lang="en-US" dirty="0" err="1" smtClean="0"/>
              <a:t>iRAP</a:t>
            </a:r>
            <a:r>
              <a:rPr lang="en-US" dirty="0" smtClean="0"/>
              <a:t> estimates 2015</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7" y="2492896"/>
            <a:ext cx="7145155" cy="328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354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596456" cy="1022400"/>
          </a:xfrm>
        </p:spPr>
        <p:txBody>
          <a:bodyPr/>
          <a:lstStyle/>
          <a:p>
            <a:r>
              <a:rPr lang="en-US" dirty="0" smtClean="0"/>
              <a:t>Step 3 </a:t>
            </a:r>
            <a:r>
              <a:rPr lang="en-US" dirty="0"/>
              <a:t>- Analysing demand </a:t>
            </a:r>
            <a:r>
              <a:rPr lang="en-US" dirty="0" smtClean="0"/>
              <a:t>trends</a:t>
            </a:r>
            <a:endParaRPr lang="en-US" dirty="0"/>
          </a:p>
        </p:txBody>
      </p:sp>
      <p:sp>
        <p:nvSpPr>
          <p:cNvPr id="2" name="Slide Number Placeholder 1"/>
          <p:cNvSpPr>
            <a:spLocks noGrp="1"/>
          </p:cNvSpPr>
          <p:nvPr>
            <p:ph type="sldNum" sz="quarter" idx="4"/>
          </p:nvPr>
        </p:nvSpPr>
        <p:spPr/>
        <p:txBody>
          <a:bodyPr/>
          <a:lstStyle/>
          <a:p>
            <a:fld id="{9863508C-2347-40D7-96FF-362816B4ABA0}" type="slidenum">
              <a:rPr lang="en-GB" smtClean="0"/>
              <a:t>9</a:t>
            </a:fld>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16154"/>
            <a:ext cx="6408712" cy="406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95197" y="1593666"/>
            <a:ext cx="7560840" cy="369332"/>
          </a:xfrm>
          <a:prstGeom prst="rect">
            <a:avLst/>
          </a:prstGeom>
          <a:noFill/>
        </p:spPr>
        <p:txBody>
          <a:bodyPr wrap="square" rtlCol="0">
            <a:spAutoFit/>
          </a:bodyPr>
          <a:lstStyle/>
          <a:p>
            <a:r>
              <a:rPr lang="en-GB" dirty="0"/>
              <a:t>Evolution of </a:t>
            </a:r>
            <a:r>
              <a:rPr lang="en-GB" dirty="0" smtClean="0"/>
              <a:t>transport </a:t>
            </a:r>
            <a:r>
              <a:rPr lang="en-GB" dirty="0"/>
              <a:t>volume indicators in Chile (2005 = 100) </a:t>
            </a:r>
          </a:p>
        </p:txBody>
      </p:sp>
      <p:sp>
        <p:nvSpPr>
          <p:cNvPr id="4" name="Right Arrow 3"/>
          <p:cNvSpPr/>
          <p:nvPr/>
        </p:nvSpPr>
        <p:spPr>
          <a:xfrm>
            <a:off x="7380312" y="3501008"/>
            <a:ext cx="1440160" cy="12961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rPr>
              <a:t>Forecast</a:t>
            </a:r>
            <a:endParaRPr lang="en-GB" dirty="0">
              <a:solidFill>
                <a:schemeClr val="bg1"/>
              </a:solidFill>
            </a:endParaRPr>
          </a:p>
        </p:txBody>
      </p:sp>
    </p:spTree>
    <p:extLst>
      <p:ext uri="{BB962C8B-B14F-4D97-AF65-F5344CB8AC3E}">
        <p14:creationId xmlns:p14="http://schemas.microsoft.com/office/powerpoint/2010/main" val="640518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4090</TotalTime>
  <Words>572</Words>
  <Application>Microsoft Office PowerPoint</Application>
  <PresentationFormat>On-screen Show (4:3)</PresentationFormat>
  <Paragraphs>87</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OECD_English_white</vt:lpstr>
      <vt:lpstr>Document</vt:lpstr>
      <vt:lpstr>Assessing infrastructure gaps  OECD Perspectives</vt:lpstr>
      <vt:lpstr>Putting infrastructure gaps in context</vt:lpstr>
      <vt:lpstr>Big numbers floating around</vt:lpstr>
      <vt:lpstr>We need a reliable approach</vt:lpstr>
      <vt:lpstr>Case studies: our work on infrastructure</vt:lpstr>
      <vt:lpstr>Step 1 - Selecting comparators</vt:lpstr>
      <vt:lpstr>Step 2 - Benchmarking stock and quality</vt:lpstr>
      <vt:lpstr>Step 2 - Benchmarking stock and quality</vt:lpstr>
      <vt:lpstr>Step 3 - Analysing demand trends</vt:lpstr>
      <vt:lpstr>Step 3 - Analysing demand trends</vt:lpstr>
      <vt:lpstr>Step 4 - Addressing externalities</vt:lpstr>
      <vt:lpstr>A multi-modal scorecard to guide infrastructure planning and investment</vt:lpstr>
      <vt:lpstr>Assessing infrastructure gaps  Thank you</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regulatory reform:  an oecd perspective</dc:title>
  <dc:creator>SCHULTZ Rebecca</dc:creator>
  <cp:lastModifiedBy>CASULLO Lorenzo</cp:lastModifiedBy>
  <cp:revision>240</cp:revision>
  <cp:lastPrinted>2017-08-29T08:22:54Z</cp:lastPrinted>
  <dcterms:created xsi:type="dcterms:W3CDTF">2015-07-17T06:30:53Z</dcterms:created>
  <dcterms:modified xsi:type="dcterms:W3CDTF">2017-11-02T17:17:43Z</dcterms:modified>
</cp:coreProperties>
</file>